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257" r:id="rId3"/>
    <p:sldId id="261" r:id="rId4"/>
    <p:sldId id="259" r:id="rId5"/>
    <p:sldId id="262" r:id="rId6"/>
    <p:sldId id="263" r:id="rId7"/>
    <p:sldId id="309" r:id="rId8"/>
    <p:sldId id="264" r:id="rId9"/>
    <p:sldId id="260" r:id="rId10"/>
    <p:sldId id="265" r:id="rId11"/>
    <p:sldId id="266" r:id="rId12"/>
    <p:sldId id="268" r:id="rId13"/>
    <p:sldId id="315" r:id="rId14"/>
    <p:sldId id="316" r:id="rId15"/>
    <p:sldId id="269" r:id="rId16"/>
    <p:sldId id="311" r:id="rId17"/>
    <p:sldId id="270" r:id="rId18"/>
    <p:sldId id="271" r:id="rId19"/>
    <p:sldId id="272" r:id="rId20"/>
    <p:sldId id="273" r:id="rId21"/>
    <p:sldId id="277" r:id="rId22"/>
    <p:sldId id="278" r:id="rId23"/>
    <p:sldId id="289" r:id="rId24"/>
    <p:sldId id="292" r:id="rId25"/>
    <p:sldId id="318" r:id="rId26"/>
    <p:sldId id="317" r:id="rId27"/>
    <p:sldId id="267" r:id="rId28"/>
    <p:sldId id="275" r:id="rId29"/>
    <p:sldId id="293" r:id="rId30"/>
    <p:sldId id="305" r:id="rId31"/>
    <p:sldId id="294" r:id="rId32"/>
    <p:sldId id="306" r:id="rId33"/>
    <p:sldId id="312" r:id="rId34"/>
    <p:sldId id="296" r:id="rId35"/>
    <p:sldId id="297" r:id="rId36"/>
    <p:sldId id="298" r:id="rId37"/>
    <p:sldId id="299" r:id="rId38"/>
    <p:sldId id="300" r:id="rId39"/>
    <p:sldId id="301" r:id="rId40"/>
    <p:sldId id="302" r:id="rId41"/>
    <p:sldId id="313" r:id="rId42"/>
    <p:sldId id="314" r:id="rId43"/>
    <p:sldId id="304" r:id="rId44"/>
    <p:sldId id="276"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4C7E7"/>
    <a:srgbClr val="91C6F7"/>
    <a:srgbClr val="FF0000"/>
    <a:srgbClr val="5B9BD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FC62CA-196D-4363-B406-621C167F3AD3}" type="datetimeFigureOut">
              <a:rPr lang="en-GB" smtClean="0"/>
              <a:t>23/04/2021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C7C909-0B47-493F-99C3-2908ED28351A}" type="slidenum">
              <a:rPr lang="en-GB" smtClean="0"/>
              <a:t>‹#›</a:t>
            </a:fld>
            <a:endParaRPr lang="en-GB"/>
          </a:p>
        </p:txBody>
      </p:sp>
    </p:spTree>
    <p:extLst>
      <p:ext uri="{BB962C8B-B14F-4D97-AF65-F5344CB8AC3E}">
        <p14:creationId xmlns:p14="http://schemas.microsoft.com/office/powerpoint/2010/main" val="2336237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Metadata at the point of preservation is a</a:t>
            </a:r>
            <a:r>
              <a:rPr lang="en-GB" baseline="0" dirty="0"/>
              <a:t> barrier/hard/time consuming…</a:t>
            </a:r>
            <a:endParaRPr lang="en-GB" dirty="0"/>
          </a:p>
        </p:txBody>
      </p:sp>
      <p:sp>
        <p:nvSpPr>
          <p:cNvPr id="4" name="Slide Number Placeholder 3"/>
          <p:cNvSpPr>
            <a:spLocks noGrp="1"/>
          </p:cNvSpPr>
          <p:nvPr>
            <p:ph type="sldNum" sz="quarter" idx="10"/>
          </p:nvPr>
        </p:nvSpPr>
        <p:spPr/>
        <p:txBody>
          <a:bodyPr/>
          <a:lstStyle/>
          <a:p>
            <a:fld id="{239EC2EB-146A-487B-BC60-C531542ADEB7}" type="slidenum">
              <a:rPr lang="en-GB" smtClean="0"/>
              <a:t>23</a:t>
            </a:fld>
            <a:endParaRPr lang="en-GB"/>
          </a:p>
        </p:txBody>
      </p:sp>
    </p:spTree>
    <p:extLst>
      <p:ext uri="{BB962C8B-B14F-4D97-AF65-F5344CB8AC3E}">
        <p14:creationId xmlns:p14="http://schemas.microsoft.com/office/powerpoint/2010/main" val="1031010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Acquire</a:t>
            </a:r>
            <a:r>
              <a:rPr lang="en-GB" baseline="0" dirty="0"/>
              <a:t> description at earlier stages, split over the stages</a:t>
            </a:r>
            <a:endParaRPr lang="en-GB" dirty="0"/>
          </a:p>
        </p:txBody>
      </p:sp>
      <p:sp>
        <p:nvSpPr>
          <p:cNvPr id="4" name="Slide Number Placeholder 3"/>
          <p:cNvSpPr>
            <a:spLocks noGrp="1"/>
          </p:cNvSpPr>
          <p:nvPr>
            <p:ph type="sldNum" sz="quarter" idx="10"/>
          </p:nvPr>
        </p:nvSpPr>
        <p:spPr/>
        <p:txBody>
          <a:bodyPr/>
          <a:lstStyle/>
          <a:p>
            <a:fld id="{239EC2EB-146A-487B-BC60-C531542ADEB7}" type="slidenum">
              <a:rPr lang="en-GB" smtClean="0"/>
              <a:t>24</a:t>
            </a:fld>
            <a:endParaRPr lang="en-GB"/>
          </a:p>
        </p:txBody>
      </p:sp>
    </p:spTree>
    <p:extLst>
      <p:ext uri="{BB962C8B-B14F-4D97-AF65-F5344CB8AC3E}">
        <p14:creationId xmlns:p14="http://schemas.microsoft.com/office/powerpoint/2010/main" val="1691286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MammPOWERPOINTregular2.pdf">
            <a:extLst>
              <a:ext uri="{FF2B5EF4-FFF2-40B4-BE49-F238E27FC236}">
                <a16:creationId xmlns:a16="http://schemas.microsoft.com/office/drawing/2014/main" id="{40CD06C9-0EA4-4F74-8633-588209FAA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464" r="-2464" b="83242"/>
          <a:stretch/>
        </p:blipFill>
        <p:spPr bwMode="auto">
          <a:xfrm>
            <a:off x="0" y="0"/>
            <a:ext cx="10689996" cy="13436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MammPOWERPOINTregular2.pdf">
            <a:extLst>
              <a:ext uri="{FF2B5EF4-FFF2-40B4-BE49-F238E27FC236}">
                <a16:creationId xmlns:a16="http://schemas.microsoft.com/office/drawing/2014/main" id="{6FC624E6-339F-4D1E-89B0-9E14B1D4492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1757" r="114" b="83242"/>
          <a:stretch/>
        </p:blipFill>
        <p:spPr bwMode="auto">
          <a:xfrm>
            <a:off x="3840000" y="0"/>
            <a:ext cx="8352000" cy="13436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22044A1D-15BE-445C-ABDA-DF075FD12D00}"/>
              </a:ext>
            </a:extLst>
          </p:cNvPr>
          <p:cNvSpPr>
            <a:spLocks noGrp="1"/>
          </p:cNvSpPr>
          <p:nvPr>
            <p:ph type="ctrTitle"/>
          </p:nvPr>
        </p:nvSpPr>
        <p:spPr>
          <a:xfrm>
            <a:off x="1524000" y="1122363"/>
            <a:ext cx="9144000" cy="2387600"/>
          </a:xfrm>
        </p:spPr>
        <p:txBody>
          <a:bodyPr anchor="b"/>
          <a:lstStyle>
            <a:lvl1pPr algn="ctr">
              <a:defRPr sz="6000">
                <a:solidFill>
                  <a:srgbClr val="C00000"/>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13479B75-C77A-4A54-BAC3-8739F4E2C0BD}"/>
              </a:ext>
            </a:extLst>
          </p:cNvPr>
          <p:cNvSpPr>
            <a:spLocks noGrp="1"/>
          </p:cNvSpPr>
          <p:nvPr>
            <p:ph type="subTitle" idx="1"/>
          </p:nvPr>
        </p:nvSpPr>
        <p:spPr>
          <a:xfrm>
            <a:off x="1524000" y="3602038"/>
            <a:ext cx="9144000" cy="1655762"/>
          </a:xfrm>
        </p:spPr>
        <p:txBody>
          <a:bodyPr/>
          <a:lstStyle>
            <a:lvl1pPr marL="0" indent="0" algn="ctr">
              <a:buNone/>
              <a:defRPr sz="2400">
                <a:solidFill>
                  <a:srgbClr val="C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00887B16-71DA-4332-9F72-D12B9D7E0650}"/>
              </a:ext>
            </a:extLst>
          </p:cNvPr>
          <p:cNvSpPr>
            <a:spLocks noGrp="1"/>
          </p:cNvSpPr>
          <p:nvPr>
            <p:ph type="dt" sz="half" idx="10"/>
          </p:nvPr>
        </p:nvSpPr>
        <p:spPr/>
        <p:txBody>
          <a:bodyPr/>
          <a:lstStyle/>
          <a:p>
            <a:fld id="{0BC18031-B9B7-4CE0-B2EF-6A9222A81095}" type="datetimeFigureOut">
              <a:rPr lang="en-GB" smtClean="0"/>
              <a:t>23/04/2021</a:t>
            </a:fld>
            <a:endParaRPr lang="en-GB"/>
          </a:p>
        </p:txBody>
      </p:sp>
      <p:sp>
        <p:nvSpPr>
          <p:cNvPr id="5" name="Footer Placeholder 4">
            <a:extLst>
              <a:ext uri="{FF2B5EF4-FFF2-40B4-BE49-F238E27FC236}">
                <a16:creationId xmlns:a16="http://schemas.microsoft.com/office/drawing/2014/main" id="{789F5985-BD1D-483E-BB21-B7FB6330BA3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7BBB36B-8179-4804-9EDB-B732B65CDE1E}"/>
              </a:ext>
            </a:extLst>
          </p:cNvPr>
          <p:cNvSpPr>
            <a:spLocks noGrp="1"/>
          </p:cNvSpPr>
          <p:nvPr>
            <p:ph type="sldNum" sz="quarter" idx="12"/>
          </p:nvPr>
        </p:nvSpPr>
        <p:spPr/>
        <p:txBody>
          <a:bodyPr/>
          <a:lstStyle/>
          <a:p>
            <a:fld id="{5B9F8B34-52D7-41E3-A313-814835C2AE75}" type="slidenum">
              <a:rPr lang="en-GB" smtClean="0"/>
              <a:t>‹#›</a:t>
            </a:fld>
            <a:endParaRPr lang="en-GB"/>
          </a:p>
        </p:txBody>
      </p:sp>
    </p:spTree>
    <p:extLst>
      <p:ext uri="{BB962C8B-B14F-4D97-AF65-F5344CB8AC3E}">
        <p14:creationId xmlns:p14="http://schemas.microsoft.com/office/powerpoint/2010/main" val="3620269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15C98-86F0-4EBF-A4F5-1546CDE640F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D614242-EA99-49F6-B202-13A468DC2A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57CF9D2-0E25-4D6C-8E3C-35F5C2B0DDCA}"/>
              </a:ext>
            </a:extLst>
          </p:cNvPr>
          <p:cNvSpPr>
            <a:spLocks noGrp="1"/>
          </p:cNvSpPr>
          <p:nvPr>
            <p:ph type="dt" sz="half" idx="10"/>
          </p:nvPr>
        </p:nvSpPr>
        <p:spPr/>
        <p:txBody>
          <a:bodyPr/>
          <a:lstStyle/>
          <a:p>
            <a:fld id="{0BC18031-B9B7-4CE0-B2EF-6A9222A81095}" type="datetimeFigureOut">
              <a:rPr lang="en-GB" smtClean="0"/>
              <a:t>23/04/2021</a:t>
            </a:fld>
            <a:endParaRPr lang="en-GB"/>
          </a:p>
        </p:txBody>
      </p:sp>
      <p:sp>
        <p:nvSpPr>
          <p:cNvPr id="5" name="Footer Placeholder 4">
            <a:extLst>
              <a:ext uri="{FF2B5EF4-FFF2-40B4-BE49-F238E27FC236}">
                <a16:creationId xmlns:a16="http://schemas.microsoft.com/office/drawing/2014/main" id="{A4AF7B2C-28CB-4E5F-9F54-D812546AD5E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570A1E7-D85C-4409-B1C1-1430B11324D9}"/>
              </a:ext>
            </a:extLst>
          </p:cNvPr>
          <p:cNvSpPr>
            <a:spLocks noGrp="1"/>
          </p:cNvSpPr>
          <p:nvPr>
            <p:ph type="sldNum" sz="quarter" idx="12"/>
          </p:nvPr>
        </p:nvSpPr>
        <p:spPr/>
        <p:txBody>
          <a:bodyPr/>
          <a:lstStyle/>
          <a:p>
            <a:fld id="{5B9F8B34-52D7-41E3-A313-814835C2AE75}" type="slidenum">
              <a:rPr lang="en-GB" smtClean="0"/>
              <a:t>‹#›</a:t>
            </a:fld>
            <a:endParaRPr lang="en-GB"/>
          </a:p>
        </p:txBody>
      </p:sp>
    </p:spTree>
    <p:extLst>
      <p:ext uri="{BB962C8B-B14F-4D97-AF65-F5344CB8AC3E}">
        <p14:creationId xmlns:p14="http://schemas.microsoft.com/office/powerpoint/2010/main" val="2754197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119B3B-F1D6-4230-B6FE-129F030C17A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B184E39-395D-463B-AADD-9AADF94385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074BA8B-5990-4DAD-BB20-EA3A835E468A}"/>
              </a:ext>
            </a:extLst>
          </p:cNvPr>
          <p:cNvSpPr>
            <a:spLocks noGrp="1"/>
          </p:cNvSpPr>
          <p:nvPr>
            <p:ph type="dt" sz="half" idx="10"/>
          </p:nvPr>
        </p:nvSpPr>
        <p:spPr/>
        <p:txBody>
          <a:bodyPr/>
          <a:lstStyle/>
          <a:p>
            <a:fld id="{0BC18031-B9B7-4CE0-B2EF-6A9222A81095}" type="datetimeFigureOut">
              <a:rPr lang="en-GB" smtClean="0"/>
              <a:t>23/04/2021</a:t>
            </a:fld>
            <a:endParaRPr lang="en-GB"/>
          </a:p>
        </p:txBody>
      </p:sp>
      <p:sp>
        <p:nvSpPr>
          <p:cNvPr id="5" name="Footer Placeholder 4">
            <a:extLst>
              <a:ext uri="{FF2B5EF4-FFF2-40B4-BE49-F238E27FC236}">
                <a16:creationId xmlns:a16="http://schemas.microsoft.com/office/drawing/2014/main" id="{ACE41022-C53F-46BD-A432-0EF5F7BA28B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9EBF24F-CEEC-430C-9B84-2EF91F437796}"/>
              </a:ext>
            </a:extLst>
          </p:cNvPr>
          <p:cNvSpPr>
            <a:spLocks noGrp="1"/>
          </p:cNvSpPr>
          <p:nvPr>
            <p:ph type="sldNum" sz="quarter" idx="12"/>
          </p:nvPr>
        </p:nvSpPr>
        <p:spPr/>
        <p:txBody>
          <a:bodyPr/>
          <a:lstStyle/>
          <a:p>
            <a:fld id="{5B9F8B34-52D7-41E3-A313-814835C2AE75}" type="slidenum">
              <a:rPr lang="en-GB" smtClean="0"/>
              <a:t>‹#›</a:t>
            </a:fld>
            <a:endParaRPr lang="en-GB"/>
          </a:p>
        </p:txBody>
      </p:sp>
    </p:spTree>
    <p:extLst>
      <p:ext uri="{BB962C8B-B14F-4D97-AF65-F5344CB8AC3E}">
        <p14:creationId xmlns:p14="http://schemas.microsoft.com/office/powerpoint/2010/main" val="1571483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MammPOWERPOINTregular2.pdf">
            <a:extLst>
              <a:ext uri="{FF2B5EF4-FFF2-40B4-BE49-F238E27FC236}">
                <a16:creationId xmlns:a16="http://schemas.microsoft.com/office/drawing/2014/main" id="{E748C54B-0FD4-4DAF-ABA1-385BA16F932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464" r="-2464" b="83242"/>
          <a:stretch/>
        </p:blipFill>
        <p:spPr bwMode="auto">
          <a:xfrm>
            <a:off x="0" y="0"/>
            <a:ext cx="10689996" cy="13436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MammPOWERPOINTregular2.pdf">
            <a:extLst>
              <a:ext uri="{FF2B5EF4-FFF2-40B4-BE49-F238E27FC236}">
                <a16:creationId xmlns:a16="http://schemas.microsoft.com/office/drawing/2014/main" id="{BF493EF7-3458-4D39-8D63-ACAA8633641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1757" r="114" b="83242"/>
          <a:stretch/>
        </p:blipFill>
        <p:spPr bwMode="auto">
          <a:xfrm>
            <a:off x="3840000" y="0"/>
            <a:ext cx="8352000" cy="13436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56631D8D-7E95-429E-AC1C-70EA2B53A43E}"/>
              </a:ext>
            </a:extLst>
          </p:cNvPr>
          <p:cNvSpPr>
            <a:spLocks noGrp="1"/>
          </p:cNvSpPr>
          <p:nvPr>
            <p:ph type="title"/>
          </p:nvPr>
        </p:nvSpPr>
        <p:spPr>
          <a:xfrm>
            <a:off x="2184400" y="136525"/>
            <a:ext cx="9621520" cy="970915"/>
          </a:xfrm>
        </p:spPr>
        <p:txBody>
          <a:bodyPr/>
          <a:lstStyle>
            <a:lvl1pPr>
              <a:defRPr b="1">
                <a:solidFill>
                  <a:schemeClr val="bg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6931FA60-FE90-44AD-875F-02C6473493A2}"/>
              </a:ext>
            </a:extLst>
          </p:cNvPr>
          <p:cNvSpPr>
            <a:spLocks noGrp="1"/>
          </p:cNvSpPr>
          <p:nvPr>
            <p:ph idx="1"/>
          </p:nvPr>
        </p:nvSpPr>
        <p:spPr>
          <a:xfrm>
            <a:off x="838200" y="1480130"/>
            <a:ext cx="10515600" cy="5042589"/>
          </a:xfrm>
        </p:spPr>
        <p:txBody>
          <a:bodyPr/>
          <a:lstStyle>
            <a:lvl1pPr>
              <a:defRPr>
                <a:solidFill>
                  <a:srgbClr val="C00000"/>
                </a:solidFill>
              </a:defRPr>
            </a:lvl1pPr>
            <a:lvl2pPr>
              <a:defRPr>
                <a:solidFill>
                  <a:srgbClr val="C00000"/>
                </a:solidFill>
              </a:defRPr>
            </a:lvl2pPr>
            <a:lvl3pPr>
              <a:defRPr>
                <a:solidFill>
                  <a:srgbClr val="C00000"/>
                </a:solidFill>
              </a:defRPr>
            </a:lvl3pPr>
            <a:lvl4pPr>
              <a:defRPr>
                <a:solidFill>
                  <a:srgbClr val="C00000"/>
                </a:solidFill>
              </a:defRPr>
            </a:lvl4pPr>
            <a:lvl5pPr>
              <a:defRPr>
                <a:solidFill>
                  <a:srgbClr val="C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205809C1-A310-4A33-8784-FE4AD783162B}"/>
              </a:ext>
            </a:extLst>
          </p:cNvPr>
          <p:cNvSpPr>
            <a:spLocks noGrp="1"/>
          </p:cNvSpPr>
          <p:nvPr>
            <p:ph type="dt" sz="half" idx="10"/>
          </p:nvPr>
        </p:nvSpPr>
        <p:spPr/>
        <p:txBody>
          <a:bodyPr/>
          <a:lstStyle/>
          <a:p>
            <a:fld id="{0BC18031-B9B7-4CE0-B2EF-6A9222A81095}" type="datetimeFigureOut">
              <a:rPr lang="en-GB" smtClean="0"/>
              <a:t>23/04/2021</a:t>
            </a:fld>
            <a:endParaRPr lang="en-GB"/>
          </a:p>
        </p:txBody>
      </p:sp>
      <p:sp>
        <p:nvSpPr>
          <p:cNvPr id="5" name="Footer Placeholder 4">
            <a:extLst>
              <a:ext uri="{FF2B5EF4-FFF2-40B4-BE49-F238E27FC236}">
                <a16:creationId xmlns:a16="http://schemas.microsoft.com/office/drawing/2014/main" id="{EA703A81-080A-4AB8-BC80-CFB3545638D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79C0E14-2B94-4E99-AD53-9617DB32278F}"/>
              </a:ext>
            </a:extLst>
          </p:cNvPr>
          <p:cNvSpPr>
            <a:spLocks noGrp="1"/>
          </p:cNvSpPr>
          <p:nvPr>
            <p:ph type="sldNum" sz="quarter" idx="12"/>
          </p:nvPr>
        </p:nvSpPr>
        <p:spPr/>
        <p:txBody>
          <a:bodyPr/>
          <a:lstStyle/>
          <a:p>
            <a:fld id="{5B9F8B34-52D7-41E3-A313-814835C2AE75}" type="slidenum">
              <a:rPr lang="en-GB" smtClean="0"/>
              <a:t>‹#›</a:t>
            </a:fld>
            <a:endParaRPr lang="en-GB"/>
          </a:p>
        </p:txBody>
      </p:sp>
    </p:spTree>
    <p:extLst>
      <p:ext uri="{BB962C8B-B14F-4D97-AF65-F5344CB8AC3E}">
        <p14:creationId xmlns:p14="http://schemas.microsoft.com/office/powerpoint/2010/main" val="1674236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3BBEC-1847-48F1-AD1E-B612C59CB4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8AA5078-161C-4FB7-90B7-7CEAB07D0E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50AD02-F9DA-40D0-B2F6-6CB576D0202F}"/>
              </a:ext>
            </a:extLst>
          </p:cNvPr>
          <p:cNvSpPr>
            <a:spLocks noGrp="1"/>
          </p:cNvSpPr>
          <p:nvPr>
            <p:ph type="dt" sz="half" idx="10"/>
          </p:nvPr>
        </p:nvSpPr>
        <p:spPr/>
        <p:txBody>
          <a:bodyPr/>
          <a:lstStyle/>
          <a:p>
            <a:fld id="{0BC18031-B9B7-4CE0-B2EF-6A9222A81095}" type="datetimeFigureOut">
              <a:rPr lang="en-GB" smtClean="0"/>
              <a:t>23/04/2021</a:t>
            </a:fld>
            <a:endParaRPr lang="en-GB"/>
          </a:p>
        </p:txBody>
      </p:sp>
      <p:sp>
        <p:nvSpPr>
          <p:cNvPr id="5" name="Footer Placeholder 4">
            <a:extLst>
              <a:ext uri="{FF2B5EF4-FFF2-40B4-BE49-F238E27FC236}">
                <a16:creationId xmlns:a16="http://schemas.microsoft.com/office/drawing/2014/main" id="{3A51C76A-CCC9-4DA0-A5BC-809A29788CE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9BF3056-20DC-4B6B-A082-600884091F39}"/>
              </a:ext>
            </a:extLst>
          </p:cNvPr>
          <p:cNvSpPr>
            <a:spLocks noGrp="1"/>
          </p:cNvSpPr>
          <p:nvPr>
            <p:ph type="sldNum" sz="quarter" idx="12"/>
          </p:nvPr>
        </p:nvSpPr>
        <p:spPr/>
        <p:txBody>
          <a:bodyPr/>
          <a:lstStyle/>
          <a:p>
            <a:fld id="{5B9F8B34-52D7-41E3-A313-814835C2AE75}" type="slidenum">
              <a:rPr lang="en-GB" smtClean="0"/>
              <a:t>‹#›</a:t>
            </a:fld>
            <a:endParaRPr lang="en-GB"/>
          </a:p>
        </p:txBody>
      </p:sp>
    </p:spTree>
    <p:extLst>
      <p:ext uri="{BB962C8B-B14F-4D97-AF65-F5344CB8AC3E}">
        <p14:creationId xmlns:p14="http://schemas.microsoft.com/office/powerpoint/2010/main" val="2630366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FFE68-A4AD-415F-BE2E-EF7594C719B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7052533-8988-414B-9A6B-FE8200026F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9769535-B03F-497A-9AA0-897190C7BEC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DD24BA1-1847-4787-B69F-575429776D6B}"/>
              </a:ext>
            </a:extLst>
          </p:cNvPr>
          <p:cNvSpPr>
            <a:spLocks noGrp="1"/>
          </p:cNvSpPr>
          <p:nvPr>
            <p:ph type="dt" sz="half" idx="10"/>
          </p:nvPr>
        </p:nvSpPr>
        <p:spPr/>
        <p:txBody>
          <a:bodyPr/>
          <a:lstStyle/>
          <a:p>
            <a:fld id="{0BC18031-B9B7-4CE0-B2EF-6A9222A81095}" type="datetimeFigureOut">
              <a:rPr lang="en-GB" smtClean="0"/>
              <a:t>23/04/2021</a:t>
            </a:fld>
            <a:endParaRPr lang="en-GB"/>
          </a:p>
        </p:txBody>
      </p:sp>
      <p:sp>
        <p:nvSpPr>
          <p:cNvPr id="6" name="Footer Placeholder 5">
            <a:extLst>
              <a:ext uri="{FF2B5EF4-FFF2-40B4-BE49-F238E27FC236}">
                <a16:creationId xmlns:a16="http://schemas.microsoft.com/office/drawing/2014/main" id="{8D15817B-2742-4B79-AF2E-C461A26F48D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EBCF611-5A0A-4412-9C5E-C976F1693055}"/>
              </a:ext>
            </a:extLst>
          </p:cNvPr>
          <p:cNvSpPr>
            <a:spLocks noGrp="1"/>
          </p:cNvSpPr>
          <p:nvPr>
            <p:ph type="sldNum" sz="quarter" idx="12"/>
          </p:nvPr>
        </p:nvSpPr>
        <p:spPr/>
        <p:txBody>
          <a:bodyPr/>
          <a:lstStyle/>
          <a:p>
            <a:fld id="{5B9F8B34-52D7-41E3-A313-814835C2AE75}" type="slidenum">
              <a:rPr lang="en-GB" smtClean="0"/>
              <a:t>‹#›</a:t>
            </a:fld>
            <a:endParaRPr lang="en-GB"/>
          </a:p>
        </p:txBody>
      </p:sp>
    </p:spTree>
    <p:extLst>
      <p:ext uri="{BB962C8B-B14F-4D97-AF65-F5344CB8AC3E}">
        <p14:creationId xmlns:p14="http://schemas.microsoft.com/office/powerpoint/2010/main" val="3857150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2D49A-4C19-44AF-AFE5-3D801BC00ED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F245257-D6C0-45F9-8E21-537CD162D4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00E717-A65C-4702-AEE6-8D8AD0981CA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129182E-A158-4F99-AF32-F8DA57EF12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26E43C-AEF8-4179-942B-9C6FD1D1AF3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79556CC-DADE-4B68-83D3-502D13FB968D}"/>
              </a:ext>
            </a:extLst>
          </p:cNvPr>
          <p:cNvSpPr>
            <a:spLocks noGrp="1"/>
          </p:cNvSpPr>
          <p:nvPr>
            <p:ph type="dt" sz="half" idx="10"/>
          </p:nvPr>
        </p:nvSpPr>
        <p:spPr/>
        <p:txBody>
          <a:bodyPr/>
          <a:lstStyle/>
          <a:p>
            <a:fld id="{0BC18031-B9B7-4CE0-B2EF-6A9222A81095}" type="datetimeFigureOut">
              <a:rPr lang="en-GB" smtClean="0"/>
              <a:t>23/04/2021</a:t>
            </a:fld>
            <a:endParaRPr lang="en-GB"/>
          </a:p>
        </p:txBody>
      </p:sp>
      <p:sp>
        <p:nvSpPr>
          <p:cNvPr id="8" name="Footer Placeholder 7">
            <a:extLst>
              <a:ext uri="{FF2B5EF4-FFF2-40B4-BE49-F238E27FC236}">
                <a16:creationId xmlns:a16="http://schemas.microsoft.com/office/drawing/2014/main" id="{B7FE4D87-3F05-4D75-BE87-3D107978B2F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7905564-CE04-48DD-9503-4FDCE5999720}"/>
              </a:ext>
            </a:extLst>
          </p:cNvPr>
          <p:cNvSpPr>
            <a:spLocks noGrp="1"/>
          </p:cNvSpPr>
          <p:nvPr>
            <p:ph type="sldNum" sz="quarter" idx="12"/>
          </p:nvPr>
        </p:nvSpPr>
        <p:spPr/>
        <p:txBody>
          <a:bodyPr/>
          <a:lstStyle/>
          <a:p>
            <a:fld id="{5B9F8B34-52D7-41E3-A313-814835C2AE75}" type="slidenum">
              <a:rPr lang="en-GB" smtClean="0"/>
              <a:t>‹#›</a:t>
            </a:fld>
            <a:endParaRPr lang="en-GB"/>
          </a:p>
        </p:txBody>
      </p:sp>
    </p:spTree>
    <p:extLst>
      <p:ext uri="{BB962C8B-B14F-4D97-AF65-F5344CB8AC3E}">
        <p14:creationId xmlns:p14="http://schemas.microsoft.com/office/powerpoint/2010/main" val="1347316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43408-19E0-4807-8935-F48BDB4F004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054051E-BF0E-467A-ABC3-95FF6B3AD0D8}"/>
              </a:ext>
            </a:extLst>
          </p:cNvPr>
          <p:cNvSpPr>
            <a:spLocks noGrp="1"/>
          </p:cNvSpPr>
          <p:nvPr>
            <p:ph type="dt" sz="half" idx="10"/>
          </p:nvPr>
        </p:nvSpPr>
        <p:spPr/>
        <p:txBody>
          <a:bodyPr/>
          <a:lstStyle/>
          <a:p>
            <a:fld id="{0BC18031-B9B7-4CE0-B2EF-6A9222A81095}" type="datetimeFigureOut">
              <a:rPr lang="en-GB" smtClean="0"/>
              <a:t>23/04/2021</a:t>
            </a:fld>
            <a:endParaRPr lang="en-GB"/>
          </a:p>
        </p:txBody>
      </p:sp>
      <p:sp>
        <p:nvSpPr>
          <p:cNvPr id="4" name="Footer Placeholder 3">
            <a:extLst>
              <a:ext uri="{FF2B5EF4-FFF2-40B4-BE49-F238E27FC236}">
                <a16:creationId xmlns:a16="http://schemas.microsoft.com/office/drawing/2014/main" id="{20147121-FDA9-4B2B-85F3-120ECB1A986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35C70DB-F016-4E11-B9A3-216A1F13BF07}"/>
              </a:ext>
            </a:extLst>
          </p:cNvPr>
          <p:cNvSpPr>
            <a:spLocks noGrp="1"/>
          </p:cNvSpPr>
          <p:nvPr>
            <p:ph type="sldNum" sz="quarter" idx="12"/>
          </p:nvPr>
        </p:nvSpPr>
        <p:spPr/>
        <p:txBody>
          <a:bodyPr/>
          <a:lstStyle/>
          <a:p>
            <a:fld id="{5B9F8B34-52D7-41E3-A313-814835C2AE75}" type="slidenum">
              <a:rPr lang="en-GB" smtClean="0"/>
              <a:t>‹#›</a:t>
            </a:fld>
            <a:endParaRPr lang="en-GB"/>
          </a:p>
        </p:txBody>
      </p:sp>
    </p:spTree>
    <p:extLst>
      <p:ext uri="{BB962C8B-B14F-4D97-AF65-F5344CB8AC3E}">
        <p14:creationId xmlns:p14="http://schemas.microsoft.com/office/powerpoint/2010/main" val="1648026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D9C6EC-63CA-40A1-9F3A-839C2DED664E}"/>
              </a:ext>
            </a:extLst>
          </p:cNvPr>
          <p:cNvSpPr>
            <a:spLocks noGrp="1"/>
          </p:cNvSpPr>
          <p:nvPr>
            <p:ph type="dt" sz="half" idx="10"/>
          </p:nvPr>
        </p:nvSpPr>
        <p:spPr/>
        <p:txBody>
          <a:bodyPr/>
          <a:lstStyle/>
          <a:p>
            <a:fld id="{0BC18031-B9B7-4CE0-B2EF-6A9222A81095}" type="datetimeFigureOut">
              <a:rPr lang="en-GB" smtClean="0"/>
              <a:t>23/04/2021</a:t>
            </a:fld>
            <a:endParaRPr lang="en-GB"/>
          </a:p>
        </p:txBody>
      </p:sp>
      <p:sp>
        <p:nvSpPr>
          <p:cNvPr id="3" name="Footer Placeholder 2">
            <a:extLst>
              <a:ext uri="{FF2B5EF4-FFF2-40B4-BE49-F238E27FC236}">
                <a16:creationId xmlns:a16="http://schemas.microsoft.com/office/drawing/2014/main" id="{FDFB1638-D61A-4A3E-9A58-33B81BC4176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BA06FD4-BB25-4C22-BAD3-3F8182657276}"/>
              </a:ext>
            </a:extLst>
          </p:cNvPr>
          <p:cNvSpPr>
            <a:spLocks noGrp="1"/>
          </p:cNvSpPr>
          <p:nvPr>
            <p:ph type="sldNum" sz="quarter" idx="12"/>
          </p:nvPr>
        </p:nvSpPr>
        <p:spPr/>
        <p:txBody>
          <a:bodyPr/>
          <a:lstStyle/>
          <a:p>
            <a:fld id="{5B9F8B34-52D7-41E3-A313-814835C2AE75}" type="slidenum">
              <a:rPr lang="en-GB" smtClean="0"/>
              <a:t>‹#›</a:t>
            </a:fld>
            <a:endParaRPr lang="en-GB"/>
          </a:p>
        </p:txBody>
      </p:sp>
    </p:spTree>
    <p:extLst>
      <p:ext uri="{BB962C8B-B14F-4D97-AF65-F5344CB8AC3E}">
        <p14:creationId xmlns:p14="http://schemas.microsoft.com/office/powerpoint/2010/main" val="2322666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260FF-F602-445E-A64A-5D4CF48D1B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C042F50-20DE-423A-84DB-893F0CB4A7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896A8EB-52CD-48DE-B76C-599B3D1496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0AE3D4-CAC4-4DBB-818D-6D0B325A2A12}"/>
              </a:ext>
            </a:extLst>
          </p:cNvPr>
          <p:cNvSpPr>
            <a:spLocks noGrp="1"/>
          </p:cNvSpPr>
          <p:nvPr>
            <p:ph type="dt" sz="half" idx="10"/>
          </p:nvPr>
        </p:nvSpPr>
        <p:spPr/>
        <p:txBody>
          <a:bodyPr/>
          <a:lstStyle/>
          <a:p>
            <a:fld id="{0BC18031-B9B7-4CE0-B2EF-6A9222A81095}" type="datetimeFigureOut">
              <a:rPr lang="en-GB" smtClean="0"/>
              <a:t>23/04/2021</a:t>
            </a:fld>
            <a:endParaRPr lang="en-GB"/>
          </a:p>
        </p:txBody>
      </p:sp>
      <p:sp>
        <p:nvSpPr>
          <p:cNvPr id="6" name="Footer Placeholder 5">
            <a:extLst>
              <a:ext uri="{FF2B5EF4-FFF2-40B4-BE49-F238E27FC236}">
                <a16:creationId xmlns:a16="http://schemas.microsoft.com/office/drawing/2014/main" id="{9B62C36C-D282-48AF-AB60-F921985AB54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182F1F9-9AFC-4CF1-B748-55F9FCF56FBE}"/>
              </a:ext>
            </a:extLst>
          </p:cNvPr>
          <p:cNvSpPr>
            <a:spLocks noGrp="1"/>
          </p:cNvSpPr>
          <p:nvPr>
            <p:ph type="sldNum" sz="quarter" idx="12"/>
          </p:nvPr>
        </p:nvSpPr>
        <p:spPr/>
        <p:txBody>
          <a:bodyPr/>
          <a:lstStyle/>
          <a:p>
            <a:fld id="{5B9F8B34-52D7-41E3-A313-814835C2AE75}" type="slidenum">
              <a:rPr lang="en-GB" smtClean="0"/>
              <a:t>‹#›</a:t>
            </a:fld>
            <a:endParaRPr lang="en-GB"/>
          </a:p>
        </p:txBody>
      </p:sp>
    </p:spTree>
    <p:extLst>
      <p:ext uri="{BB962C8B-B14F-4D97-AF65-F5344CB8AC3E}">
        <p14:creationId xmlns:p14="http://schemas.microsoft.com/office/powerpoint/2010/main" val="5817127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8351E-1069-40F2-BB26-2575731FE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5100CD2-8C87-41E2-B2DF-4C38DD17B3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2432D03-3A40-4F02-B026-1717628B18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D4D220-1740-48C8-806D-25A53ACA8DDB}"/>
              </a:ext>
            </a:extLst>
          </p:cNvPr>
          <p:cNvSpPr>
            <a:spLocks noGrp="1"/>
          </p:cNvSpPr>
          <p:nvPr>
            <p:ph type="dt" sz="half" idx="10"/>
          </p:nvPr>
        </p:nvSpPr>
        <p:spPr/>
        <p:txBody>
          <a:bodyPr/>
          <a:lstStyle/>
          <a:p>
            <a:fld id="{0BC18031-B9B7-4CE0-B2EF-6A9222A81095}" type="datetimeFigureOut">
              <a:rPr lang="en-GB" smtClean="0"/>
              <a:t>23/04/2021</a:t>
            </a:fld>
            <a:endParaRPr lang="en-GB"/>
          </a:p>
        </p:txBody>
      </p:sp>
      <p:sp>
        <p:nvSpPr>
          <p:cNvPr id="6" name="Footer Placeholder 5">
            <a:extLst>
              <a:ext uri="{FF2B5EF4-FFF2-40B4-BE49-F238E27FC236}">
                <a16:creationId xmlns:a16="http://schemas.microsoft.com/office/drawing/2014/main" id="{8402BF0A-8D42-4B55-9621-7111A4FAC91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103A792-2906-4764-8C8D-DFA57A8771B5}"/>
              </a:ext>
            </a:extLst>
          </p:cNvPr>
          <p:cNvSpPr>
            <a:spLocks noGrp="1"/>
          </p:cNvSpPr>
          <p:nvPr>
            <p:ph type="sldNum" sz="quarter" idx="12"/>
          </p:nvPr>
        </p:nvSpPr>
        <p:spPr/>
        <p:txBody>
          <a:bodyPr/>
          <a:lstStyle/>
          <a:p>
            <a:fld id="{5B9F8B34-52D7-41E3-A313-814835C2AE75}" type="slidenum">
              <a:rPr lang="en-GB" smtClean="0"/>
              <a:t>‹#›</a:t>
            </a:fld>
            <a:endParaRPr lang="en-GB"/>
          </a:p>
        </p:txBody>
      </p:sp>
    </p:spTree>
    <p:extLst>
      <p:ext uri="{BB962C8B-B14F-4D97-AF65-F5344CB8AC3E}">
        <p14:creationId xmlns:p14="http://schemas.microsoft.com/office/powerpoint/2010/main" val="2691452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78255F-47D7-41EF-B743-18FD4B12B6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A16A000-35DD-4CF8-A7B3-BE6B2BEA61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0FAE5DE-CCB5-44EB-8E2C-B6380C9511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C18031-B9B7-4CE0-B2EF-6A9222A81095}" type="datetimeFigureOut">
              <a:rPr lang="en-GB" smtClean="0"/>
              <a:t>23/04/2021</a:t>
            </a:fld>
            <a:endParaRPr lang="en-GB"/>
          </a:p>
        </p:txBody>
      </p:sp>
      <p:sp>
        <p:nvSpPr>
          <p:cNvPr id="5" name="Footer Placeholder 4">
            <a:extLst>
              <a:ext uri="{FF2B5EF4-FFF2-40B4-BE49-F238E27FC236}">
                <a16:creationId xmlns:a16="http://schemas.microsoft.com/office/drawing/2014/main" id="{2DD849D1-89F0-43F4-ACD3-6E88C4BD69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593386B-E3C5-4C06-AB39-95DDE20A12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9F8B34-52D7-41E3-A313-814835C2AE75}" type="slidenum">
              <a:rPr lang="en-GB" smtClean="0"/>
              <a:t>‹#›</a:t>
            </a:fld>
            <a:endParaRPr lang="en-GB"/>
          </a:p>
        </p:txBody>
      </p:sp>
    </p:spTree>
    <p:extLst>
      <p:ext uri="{BB962C8B-B14F-4D97-AF65-F5344CB8AC3E}">
        <p14:creationId xmlns:p14="http://schemas.microsoft.com/office/powerpoint/2010/main" val="12401644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pcm-dpc/COVID-19"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www.ed.ac.uk/information-services/computing/desktop-personal/connect-uni-file-storage"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www.ed.ac.uk/information-services/computing/desktop-personal/connect-uni-file-storage"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www.ed.ac.uk/information-services/computing/desktop-personal/connect-uni-file-storage"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uoe-my.sharepoint.com/"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wiki.ed.ac.uk/display/RDMS" TargetMode="External"/><Relationship Id="rId2" Type="http://schemas.openxmlformats.org/officeDocument/2006/relationships/hyperlink" Target="https://www.wiki.ed.ac.uk/"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datashare.is.ed.ac.uk/"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datavault.ed.ac.uk/"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git.ecdf.ed.ac.uk/"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www.protocols.io/institutions/uoe"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publicomero.bio.ed.ac.uk/"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wiki.ed.ac.uk/display/RDMS/Suggested+data+repositories"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mailto:Kerry.Miller@ed.ac.uk" TargetMode="External"/><Relationship Id="rId2" Type="http://schemas.openxmlformats.org/officeDocument/2006/relationships/hyperlink" Target="https://www.ed.ac.uk/information-services/research-support/research-data-service" TargetMode="External"/><Relationship Id="rId1" Type="http://schemas.openxmlformats.org/officeDocument/2006/relationships/slideLayout" Target="../slideLayouts/slideLayout2.xml"/><Relationship Id="rId4" Type="http://schemas.openxmlformats.org/officeDocument/2006/relationships/hyperlink" Target="mailto:Bio_rdm@ed.ac.uk"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wmf"/><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7.wmf"/><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8CF47-5192-4A4F-8E25-8C91924CEE2D}"/>
              </a:ext>
            </a:extLst>
          </p:cNvPr>
          <p:cNvSpPr>
            <a:spLocks noGrp="1"/>
          </p:cNvSpPr>
          <p:nvPr>
            <p:ph type="ctrTitle"/>
          </p:nvPr>
        </p:nvSpPr>
        <p:spPr>
          <a:xfrm>
            <a:off x="1524000" y="121921"/>
            <a:ext cx="9144000" cy="822959"/>
          </a:xfrm>
        </p:spPr>
        <p:txBody>
          <a:bodyPr>
            <a:normAutofit/>
          </a:bodyPr>
          <a:lstStyle/>
          <a:p>
            <a:r>
              <a:rPr lang="en-GB" sz="4400" b="1" dirty="0">
                <a:solidFill>
                  <a:schemeClr val="bg1"/>
                </a:solidFill>
              </a:rPr>
              <a:t>Better research by better sharing</a:t>
            </a:r>
          </a:p>
        </p:txBody>
      </p:sp>
      <p:sp>
        <p:nvSpPr>
          <p:cNvPr id="3" name="Subtitle 2">
            <a:extLst>
              <a:ext uri="{FF2B5EF4-FFF2-40B4-BE49-F238E27FC236}">
                <a16:creationId xmlns:a16="http://schemas.microsoft.com/office/drawing/2014/main" id="{E84476C3-F741-49FD-82F3-A52050FD2596}"/>
              </a:ext>
            </a:extLst>
          </p:cNvPr>
          <p:cNvSpPr>
            <a:spLocks noGrp="1"/>
          </p:cNvSpPr>
          <p:nvPr>
            <p:ph type="subTitle" idx="1"/>
          </p:nvPr>
        </p:nvSpPr>
        <p:spPr>
          <a:xfrm>
            <a:off x="311085" y="2814320"/>
            <a:ext cx="11613822" cy="1437169"/>
          </a:xfrm>
        </p:spPr>
        <p:txBody>
          <a:bodyPr>
            <a:normAutofit/>
          </a:bodyPr>
          <a:lstStyle/>
          <a:p>
            <a:r>
              <a:rPr lang="en-GB" sz="4300" dirty="0"/>
              <a:t>Introduction to Open Science, </a:t>
            </a:r>
          </a:p>
          <a:p>
            <a:r>
              <a:rPr lang="en-GB" sz="4300" dirty="0"/>
              <a:t>FAIR and Research Data Management</a:t>
            </a:r>
            <a:endParaRPr lang="en-GB" sz="3200" dirty="0"/>
          </a:p>
        </p:txBody>
      </p:sp>
      <p:sp>
        <p:nvSpPr>
          <p:cNvPr id="4" name="Subtitle 2">
            <a:extLst>
              <a:ext uri="{FF2B5EF4-FFF2-40B4-BE49-F238E27FC236}">
                <a16:creationId xmlns:a16="http://schemas.microsoft.com/office/drawing/2014/main" id="{E052F1C9-64BF-48D0-82AC-28143E325707}"/>
              </a:ext>
            </a:extLst>
          </p:cNvPr>
          <p:cNvSpPr txBox="1">
            <a:spLocks/>
          </p:cNvSpPr>
          <p:nvPr/>
        </p:nvSpPr>
        <p:spPr>
          <a:xfrm>
            <a:off x="1572703" y="5429839"/>
            <a:ext cx="10135388" cy="7910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GB" dirty="0">
                <a:solidFill>
                  <a:srgbClr val="C00000"/>
                </a:solidFill>
              </a:rPr>
              <a:t>Tomasz Zieliński and Andrew Romanowski</a:t>
            </a:r>
            <a:br>
              <a:rPr lang="en-GB" dirty="0">
                <a:solidFill>
                  <a:srgbClr val="C00000"/>
                </a:solidFill>
              </a:rPr>
            </a:br>
            <a:r>
              <a:rPr lang="en-GB" dirty="0">
                <a:solidFill>
                  <a:srgbClr val="C00000"/>
                </a:solidFill>
              </a:rPr>
              <a:t>bio_rdm@ed.ac.uk</a:t>
            </a:r>
          </a:p>
        </p:txBody>
      </p:sp>
    </p:spTree>
    <p:extLst>
      <p:ext uri="{BB962C8B-B14F-4D97-AF65-F5344CB8AC3E}">
        <p14:creationId xmlns:p14="http://schemas.microsoft.com/office/powerpoint/2010/main" val="16410816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BFE92-9990-4094-B7B2-01514614F16E}"/>
              </a:ext>
            </a:extLst>
          </p:cNvPr>
          <p:cNvSpPr>
            <a:spLocks noGrp="1"/>
          </p:cNvSpPr>
          <p:nvPr>
            <p:ph type="title"/>
          </p:nvPr>
        </p:nvSpPr>
        <p:spPr/>
        <p:txBody>
          <a:bodyPr/>
          <a:lstStyle/>
          <a:p>
            <a:r>
              <a:rPr lang="en-GB" dirty="0"/>
              <a:t>Not open but FAIR</a:t>
            </a:r>
          </a:p>
        </p:txBody>
      </p:sp>
      <p:pic>
        <p:nvPicPr>
          <p:cNvPr id="4" name="Picture 2" descr="http://2.bp.blogspot.com/-pSVlRf9P_q0/V-zHNtoNHmI/AAAAAAAALGU/mVlaYp0n1DMtmp9rRMtAwV_a0Jj-MD2fwCK4B/s1600/FAIR.png">
            <a:extLst>
              <a:ext uri="{FF2B5EF4-FFF2-40B4-BE49-F238E27FC236}">
                <a16:creationId xmlns:a16="http://schemas.microsoft.com/office/drawing/2014/main" id="{F1145B5C-E672-4E3C-B4D6-B2EC43366A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968" y="2190209"/>
            <a:ext cx="9036496" cy="3066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8331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BFE92-9990-4094-B7B2-01514614F16E}"/>
              </a:ext>
            </a:extLst>
          </p:cNvPr>
          <p:cNvSpPr>
            <a:spLocks noGrp="1"/>
          </p:cNvSpPr>
          <p:nvPr>
            <p:ph type="title"/>
          </p:nvPr>
        </p:nvSpPr>
        <p:spPr/>
        <p:txBody>
          <a:bodyPr/>
          <a:lstStyle/>
          <a:p>
            <a:r>
              <a:rPr lang="en-GB" dirty="0"/>
              <a:t>Not open but FAIR</a:t>
            </a:r>
          </a:p>
        </p:txBody>
      </p:sp>
      <p:pic>
        <p:nvPicPr>
          <p:cNvPr id="4" name="Picture 2" descr="http://2.bp.blogspot.com/-pSVlRf9P_q0/V-zHNtoNHmI/AAAAAAAALGU/mVlaYp0n1DMtmp9rRMtAwV_a0Jj-MD2fwCK4B/s1600/FAIR.png">
            <a:extLst>
              <a:ext uri="{FF2B5EF4-FFF2-40B4-BE49-F238E27FC236}">
                <a16:creationId xmlns:a16="http://schemas.microsoft.com/office/drawing/2014/main" id="{F1145B5C-E672-4E3C-B4D6-B2EC43366A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968" y="2190209"/>
            <a:ext cx="9036496" cy="306679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79D8DC5-0E5F-4B99-900C-3E278A5F248F}"/>
              </a:ext>
            </a:extLst>
          </p:cNvPr>
          <p:cNvSpPr/>
          <p:nvPr/>
        </p:nvSpPr>
        <p:spPr>
          <a:xfrm>
            <a:off x="6096000" y="5244416"/>
            <a:ext cx="1354858" cy="415498"/>
          </a:xfrm>
          <a:prstGeom prst="rect">
            <a:avLst/>
          </a:prstGeom>
        </p:spPr>
        <p:txBody>
          <a:bodyPr wrap="none">
            <a:spAutoFit/>
          </a:bodyPr>
          <a:lstStyle/>
          <a:p>
            <a:r>
              <a:rPr lang="en-GB" sz="2100" dirty="0">
                <a:solidFill>
                  <a:schemeClr val="tx2">
                    <a:lumMod val="60000"/>
                    <a:lumOff val="40000"/>
                  </a:schemeClr>
                </a:solidFill>
                <a:latin typeface="Corbel" panose="020B0503020204020204" pitchFamily="34" charset="0"/>
              </a:rPr>
              <a:t>Intelligible</a:t>
            </a:r>
          </a:p>
        </p:txBody>
      </p:sp>
      <p:sp>
        <p:nvSpPr>
          <p:cNvPr id="6" name="Rectangle 5">
            <a:extLst>
              <a:ext uri="{FF2B5EF4-FFF2-40B4-BE49-F238E27FC236}">
                <a16:creationId xmlns:a16="http://schemas.microsoft.com/office/drawing/2014/main" id="{F1F2D28B-48FB-4842-BF60-77A16A3FBD58}"/>
              </a:ext>
            </a:extLst>
          </p:cNvPr>
          <p:cNvSpPr/>
          <p:nvPr/>
        </p:nvSpPr>
        <p:spPr>
          <a:xfrm>
            <a:off x="8210279" y="5257000"/>
            <a:ext cx="1655774" cy="415498"/>
          </a:xfrm>
          <a:prstGeom prst="rect">
            <a:avLst/>
          </a:prstGeom>
          <a:solidFill>
            <a:schemeClr val="bg1"/>
          </a:solidFill>
        </p:spPr>
        <p:txBody>
          <a:bodyPr wrap="none">
            <a:spAutoFit/>
          </a:bodyPr>
          <a:lstStyle/>
          <a:p>
            <a:r>
              <a:rPr lang="en-GB" sz="2100" dirty="0">
                <a:solidFill>
                  <a:schemeClr val="tx2">
                    <a:lumMod val="60000"/>
                    <a:lumOff val="40000"/>
                  </a:schemeClr>
                </a:solidFill>
                <a:latin typeface="Corbel" panose="020B0503020204020204" pitchFamily="34" charset="0"/>
              </a:rPr>
              <a:t>Reproducible</a:t>
            </a:r>
          </a:p>
        </p:txBody>
      </p:sp>
      <p:sp>
        <p:nvSpPr>
          <p:cNvPr id="7" name="Rectangle 6">
            <a:extLst>
              <a:ext uri="{FF2B5EF4-FFF2-40B4-BE49-F238E27FC236}">
                <a16:creationId xmlns:a16="http://schemas.microsoft.com/office/drawing/2014/main" id="{725D77CC-C0EF-4659-87DC-E623FBCA6E30}"/>
              </a:ext>
            </a:extLst>
          </p:cNvPr>
          <p:cNvSpPr/>
          <p:nvPr/>
        </p:nvSpPr>
        <p:spPr>
          <a:xfrm>
            <a:off x="1988588" y="5257000"/>
            <a:ext cx="971741" cy="415498"/>
          </a:xfrm>
          <a:prstGeom prst="rect">
            <a:avLst/>
          </a:prstGeom>
        </p:spPr>
        <p:txBody>
          <a:bodyPr wrap="none">
            <a:spAutoFit/>
          </a:bodyPr>
          <a:lstStyle/>
          <a:p>
            <a:r>
              <a:rPr lang="en-GB" sz="2100" dirty="0">
                <a:solidFill>
                  <a:schemeClr val="tx2">
                    <a:lumMod val="60000"/>
                    <a:lumOff val="40000"/>
                  </a:schemeClr>
                </a:solidFill>
                <a:latin typeface="Corbel" panose="020B0503020204020204" pitchFamily="34" charset="0"/>
              </a:rPr>
              <a:t>Citable</a:t>
            </a:r>
          </a:p>
        </p:txBody>
      </p:sp>
      <p:sp>
        <p:nvSpPr>
          <p:cNvPr id="8" name="Rectangle 7">
            <a:extLst>
              <a:ext uri="{FF2B5EF4-FFF2-40B4-BE49-F238E27FC236}">
                <a16:creationId xmlns:a16="http://schemas.microsoft.com/office/drawing/2014/main" id="{C66A31C1-ACF8-4FA1-AF05-7B006780E7B3}"/>
              </a:ext>
            </a:extLst>
          </p:cNvPr>
          <p:cNvSpPr/>
          <p:nvPr/>
        </p:nvSpPr>
        <p:spPr>
          <a:xfrm>
            <a:off x="3440316" y="5257000"/>
            <a:ext cx="2216889" cy="415498"/>
          </a:xfrm>
          <a:prstGeom prst="rect">
            <a:avLst/>
          </a:prstGeom>
        </p:spPr>
        <p:txBody>
          <a:bodyPr wrap="none">
            <a:spAutoFit/>
          </a:bodyPr>
          <a:lstStyle/>
          <a:p>
            <a:r>
              <a:rPr lang="en-GB" sz="2100" dirty="0">
                <a:solidFill>
                  <a:schemeClr val="tx2">
                    <a:lumMod val="60000"/>
                    <a:lumOff val="40000"/>
                  </a:schemeClr>
                </a:solidFill>
                <a:latin typeface="Corbel" panose="020B0503020204020204" pitchFamily="34" charset="0"/>
              </a:rPr>
              <a:t>Track &amp; Countable</a:t>
            </a:r>
          </a:p>
        </p:txBody>
      </p:sp>
    </p:spTree>
    <p:extLst>
      <p:ext uri="{BB962C8B-B14F-4D97-AF65-F5344CB8AC3E}">
        <p14:creationId xmlns:p14="http://schemas.microsoft.com/office/powerpoint/2010/main" val="3383671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BFE92-9990-4094-B7B2-01514614F16E}"/>
              </a:ext>
            </a:extLst>
          </p:cNvPr>
          <p:cNvSpPr>
            <a:spLocks noGrp="1"/>
          </p:cNvSpPr>
          <p:nvPr>
            <p:ph type="title"/>
          </p:nvPr>
        </p:nvSpPr>
        <p:spPr/>
        <p:txBody>
          <a:bodyPr/>
          <a:lstStyle/>
          <a:p>
            <a:r>
              <a:rPr lang="en-GB" dirty="0"/>
              <a:t>Not open but FAIR</a:t>
            </a:r>
          </a:p>
        </p:txBody>
      </p:sp>
      <p:sp>
        <p:nvSpPr>
          <p:cNvPr id="9" name="Rectangle 8">
            <a:extLst>
              <a:ext uri="{FF2B5EF4-FFF2-40B4-BE49-F238E27FC236}">
                <a16:creationId xmlns:a16="http://schemas.microsoft.com/office/drawing/2014/main" id="{04AEE4B5-946D-4302-AC98-9937AF758DFD}"/>
              </a:ext>
            </a:extLst>
          </p:cNvPr>
          <p:cNvSpPr/>
          <p:nvPr/>
        </p:nvSpPr>
        <p:spPr>
          <a:xfrm>
            <a:off x="633167" y="1423550"/>
            <a:ext cx="10925666" cy="4708981"/>
          </a:xfrm>
          <a:prstGeom prst="rect">
            <a:avLst/>
          </a:prstGeom>
        </p:spPr>
        <p:txBody>
          <a:bodyPr wrap="square">
            <a:spAutoFit/>
          </a:bodyPr>
          <a:lstStyle/>
          <a:p>
            <a:r>
              <a:rPr lang="en-GB" sz="2000" b="1" dirty="0">
                <a:solidFill>
                  <a:srgbClr val="C00000"/>
                </a:solidFill>
              </a:rPr>
              <a:t>Findable</a:t>
            </a:r>
            <a:r>
              <a:rPr lang="en-GB" sz="2000" dirty="0">
                <a:solidFill>
                  <a:srgbClr val="C00000"/>
                </a:solidFill>
              </a:rPr>
              <a:t>:  Easy to find the data and the metadata for both humans and computers. Automatic and reliable discovery of datasets and services depends on machine-readable persistent identifiers (PIDs) and metadata.</a:t>
            </a:r>
          </a:p>
          <a:p>
            <a:endParaRPr lang="en-GB" sz="2000" dirty="0">
              <a:solidFill>
                <a:srgbClr val="C00000"/>
              </a:solidFill>
            </a:endParaRPr>
          </a:p>
          <a:p>
            <a:r>
              <a:rPr lang="en-GB" sz="2000" b="1" dirty="0">
                <a:solidFill>
                  <a:srgbClr val="C00000"/>
                </a:solidFill>
              </a:rPr>
              <a:t>Accessible</a:t>
            </a:r>
            <a:r>
              <a:rPr lang="en-GB" sz="2000" dirty="0">
                <a:solidFill>
                  <a:srgbClr val="C00000"/>
                </a:solidFill>
              </a:rPr>
              <a:t>: The (meta)data retrievable by their identifier using a standardized and open communications protocol (including authentication and authorisation). Metadata should be available even when the data are no longer available.</a:t>
            </a:r>
          </a:p>
          <a:p>
            <a:endParaRPr lang="en-GB" sz="2000" dirty="0">
              <a:solidFill>
                <a:srgbClr val="C00000"/>
              </a:solidFill>
            </a:endParaRPr>
          </a:p>
          <a:p>
            <a:r>
              <a:rPr lang="en-GB" sz="2000" b="1" dirty="0">
                <a:solidFill>
                  <a:srgbClr val="C00000"/>
                </a:solidFill>
              </a:rPr>
              <a:t>Interoperable</a:t>
            </a:r>
            <a:r>
              <a:rPr lang="en-GB" sz="2000" dirty="0">
                <a:solidFill>
                  <a:srgbClr val="C00000"/>
                </a:solidFill>
              </a:rPr>
              <a:t>: The data should be able to be combined with and used with other data or tools. The format of the data should be open and interpretable for various tools. It applies both to the data and metadata, the (meta)data should use vocabularies that follow FAIR principles.</a:t>
            </a:r>
          </a:p>
          <a:p>
            <a:endParaRPr lang="en-GB" sz="2000" dirty="0">
              <a:solidFill>
                <a:srgbClr val="C00000"/>
              </a:solidFill>
            </a:endParaRPr>
          </a:p>
          <a:p>
            <a:r>
              <a:rPr lang="en-GB" sz="2000" b="1" dirty="0">
                <a:solidFill>
                  <a:srgbClr val="C00000"/>
                </a:solidFill>
              </a:rPr>
              <a:t>Re-usable</a:t>
            </a:r>
            <a:r>
              <a:rPr lang="en-GB" sz="2000" dirty="0">
                <a:solidFill>
                  <a:srgbClr val="C00000"/>
                </a:solidFill>
              </a:rPr>
              <a:t>: FAIR aims at optimizing the reuse of data. Metadata and data should be well-described so that they can be replicated and/or combined in different settings. The reuse of the (meta)data should be stated with clear and accessible license(s)</a:t>
            </a:r>
          </a:p>
        </p:txBody>
      </p:sp>
    </p:spTree>
    <p:extLst>
      <p:ext uri="{BB962C8B-B14F-4D97-AF65-F5344CB8AC3E}">
        <p14:creationId xmlns:p14="http://schemas.microsoft.com/office/powerpoint/2010/main" val="2973248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B146C4-09EA-4474-8E66-8874C1EE5DC0}"/>
              </a:ext>
            </a:extLst>
          </p:cNvPr>
          <p:cNvPicPr>
            <a:picLocks noChangeAspect="1"/>
          </p:cNvPicPr>
          <p:nvPr/>
        </p:nvPicPr>
        <p:blipFill rotWithShape="1">
          <a:blip r:embed="rId2"/>
          <a:srcRect l="13250" t="12386" r="38333" b="38571"/>
          <a:stretch/>
        </p:blipFill>
        <p:spPr>
          <a:xfrm>
            <a:off x="5628640" y="3654304"/>
            <a:ext cx="5902960" cy="2965571"/>
          </a:xfrm>
          <a:prstGeom prst="rect">
            <a:avLst/>
          </a:prstGeom>
        </p:spPr>
      </p:pic>
      <p:sp>
        <p:nvSpPr>
          <p:cNvPr id="2" name="Title 1">
            <a:extLst>
              <a:ext uri="{FF2B5EF4-FFF2-40B4-BE49-F238E27FC236}">
                <a16:creationId xmlns:a16="http://schemas.microsoft.com/office/drawing/2014/main" id="{775BFE92-9990-4094-B7B2-01514614F16E}"/>
              </a:ext>
            </a:extLst>
          </p:cNvPr>
          <p:cNvSpPr>
            <a:spLocks noGrp="1"/>
          </p:cNvSpPr>
          <p:nvPr>
            <p:ph type="title"/>
          </p:nvPr>
        </p:nvSpPr>
        <p:spPr/>
        <p:txBody>
          <a:bodyPr/>
          <a:lstStyle/>
          <a:p>
            <a:r>
              <a:rPr lang="en-GB" dirty="0"/>
              <a:t>Why FAIR matters … COVID stories</a:t>
            </a:r>
          </a:p>
        </p:txBody>
      </p:sp>
      <p:sp>
        <p:nvSpPr>
          <p:cNvPr id="9" name="Rectangle 8">
            <a:extLst>
              <a:ext uri="{FF2B5EF4-FFF2-40B4-BE49-F238E27FC236}">
                <a16:creationId xmlns:a16="http://schemas.microsoft.com/office/drawing/2014/main" id="{04AEE4B5-946D-4302-AC98-9937AF758DFD}"/>
              </a:ext>
            </a:extLst>
          </p:cNvPr>
          <p:cNvSpPr/>
          <p:nvPr/>
        </p:nvSpPr>
        <p:spPr>
          <a:xfrm>
            <a:off x="633167" y="1423550"/>
            <a:ext cx="10925666" cy="3477875"/>
          </a:xfrm>
          <a:prstGeom prst="rect">
            <a:avLst/>
          </a:prstGeom>
        </p:spPr>
        <p:txBody>
          <a:bodyPr wrap="square">
            <a:spAutoFit/>
          </a:bodyPr>
          <a:lstStyle/>
          <a:p>
            <a:r>
              <a:rPr lang="en-GB" sz="2000" b="1" dirty="0">
                <a:solidFill>
                  <a:srgbClr val="C00000"/>
                </a:solidFill>
              </a:rPr>
              <a:t>Findable &amp; Accessible</a:t>
            </a:r>
            <a:r>
              <a:rPr lang="en-GB" sz="2000" dirty="0">
                <a:solidFill>
                  <a:srgbClr val="C00000"/>
                </a:solidFill>
              </a:rPr>
              <a:t>:  Spanish regional daily infection data distributed by various channels: emails, attachments to news briefings, twitter, regional pages.</a:t>
            </a:r>
          </a:p>
          <a:p>
            <a:endParaRPr lang="en-GB" sz="2000" dirty="0">
              <a:solidFill>
                <a:srgbClr val="C00000"/>
              </a:solidFill>
            </a:endParaRPr>
          </a:p>
          <a:p>
            <a:r>
              <a:rPr lang="en-GB" sz="2000" b="1" dirty="0">
                <a:solidFill>
                  <a:srgbClr val="C00000"/>
                </a:solidFill>
              </a:rPr>
              <a:t>Interoperable</a:t>
            </a:r>
            <a:r>
              <a:rPr lang="en-GB" sz="2000" dirty="0">
                <a:solidFill>
                  <a:srgbClr val="C00000"/>
                </a:solidFill>
              </a:rPr>
              <a:t>: Pdf documents instead of numerical spreadsheets.</a:t>
            </a:r>
          </a:p>
          <a:p>
            <a:endParaRPr lang="en-GB" sz="2000" dirty="0">
              <a:solidFill>
                <a:srgbClr val="C00000"/>
              </a:solidFill>
            </a:endParaRPr>
          </a:p>
          <a:p>
            <a:r>
              <a:rPr lang="en-GB" sz="2000" b="1" dirty="0">
                <a:solidFill>
                  <a:srgbClr val="C00000"/>
                </a:solidFill>
              </a:rPr>
              <a:t>Re-usable</a:t>
            </a:r>
            <a:r>
              <a:rPr lang="en-GB" sz="2000" dirty="0">
                <a:solidFill>
                  <a:srgbClr val="C00000"/>
                </a:solidFill>
              </a:rPr>
              <a:t>: </a:t>
            </a:r>
          </a:p>
          <a:p>
            <a:r>
              <a:rPr lang="en-GB" sz="2000" dirty="0">
                <a:solidFill>
                  <a:srgbClr val="C00000"/>
                </a:solidFill>
              </a:rPr>
              <a:t>Different countries report/count differently cases, confirmed cases, deaths caused by virus.</a:t>
            </a:r>
          </a:p>
          <a:p>
            <a:endParaRPr lang="en-GB" sz="2000" dirty="0">
              <a:solidFill>
                <a:srgbClr val="C00000"/>
              </a:solidFill>
            </a:endParaRPr>
          </a:p>
          <a:p>
            <a:r>
              <a:rPr lang="en-GB" sz="2000" dirty="0">
                <a:solidFill>
                  <a:srgbClr val="C00000"/>
                </a:solidFill>
              </a:rPr>
              <a:t>N. Ferguson model for control measures:</a:t>
            </a:r>
          </a:p>
          <a:p>
            <a:r>
              <a:rPr lang="en-GB" sz="2000" dirty="0">
                <a:solidFill>
                  <a:srgbClr val="C00000"/>
                </a:solidFill>
              </a:rPr>
              <a:t>thousands of lines of undocumented C code </a:t>
            </a:r>
          </a:p>
          <a:p>
            <a:r>
              <a:rPr lang="en-GB" sz="2000" dirty="0">
                <a:solidFill>
                  <a:srgbClr val="C00000"/>
                </a:solidFill>
              </a:rPr>
              <a:t>developed originally for flue over 13 years ago</a:t>
            </a:r>
          </a:p>
        </p:txBody>
      </p:sp>
    </p:spTree>
    <p:extLst>
      <p:ext uri="{BB962C8B-B14F-4D97-AF65-F5344CB8AC3E}">
        <p14:creationId xmlns:p14="http://schemas.microsoft.com/office/powerpoint/2010/main" val="49845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BFE92-9990-4094-B7B2-01514614F16E}"/>
              </a:ext>
            </a:extLst>
          </p:cNvPr>
          <p:cNvSpPr>
            <a:spLocks noGrp="1"/>
          </p:cNvSpPr>
          <p:nvPr>
            <p:ph type="title"/>
          </p:nvPr>
        </p:nvSpPr>
        <p:spPr/>
        <p:txBody>
          <a:bodyPr/>
          <a:lstStyle/>
          <a:p>
            <a:r>
              <a:rPr lang="en-GB" dirty="0"/>
              <a:t>Why FAIR matters … COVID stories</a:t>
            </a:r>
          </a:p>
        </p:txBody>
      </p:sp>
      <p:sp>
        <p:nvSpPr>
          <p:cNvPr id="9" name="Rectangle 8">
            <a:extLst>
              <a:ext uri="{FF2B5EF4-FFF2-40B4-BE49-F238E27FC236}">
                <a16:creationId xmlns:a16="http://schemas.microsoft.com/office/drawing/2014/main" id="{04AEE4B5-946D-4302-AC98-9937AF758DFD}"/>
              </a:ext>
            </a:extLst>
          </p:cNvPr>
          <p:cNvSpPr/>
          <p:nvPr/>
        </p:nvSpPr>
        <p:spPr>
          <a:xfrm>
            <a:off x="633167" y="1423550"/>
            <a:ext cx="10925666" cy="2246769"/>
          </a:xfrm>
          <a:prstGeom prst="rect">
            <a:avLst/>
          </a:prstGeom>
        </p:spPr>
        <p:txBody>
          <a:bodyPr wrap="square">
            <a:spAutoFit/>
          </a:bodyPr>
          <a:lstStyle/>
          <a:p>
            <a:r>
              <a:rPr lang="en-GB" sz="2000" b="1" dirty="0">
                <a:solidFill>
                  <a:srgbClr val="C00000"/>
                </a:solidFill>
              </a:rPr>
              <a:t>Findable &amp; Accessible &amp; Interoperable, Re-usable</a:t>
            </a:r>
            <a:r>
              <a:rPr lang="en-GB" sz="2000" dirty="0">
                <a:solidFill>
                  <a:srgbClr val="C00000"/>
                </a:solidFill>
              </a:rPr>
              <a:t>:</a:t>
            </a:r>
          </a:p>
          <a:p>
            <a:endParaRPr lang="en-GB" sz="2000" dirty="0">
              <a:solidFill>
                <a:srgbClr val="C00000"/>
              </a:solidFill>
            </a:endParaRPr>
          </a:p>
          <a:p>
            <a:r>
              <a:rPr lang="en-GB" sz="2000" dirty="0">
                <a:solidFill>
                  <a:srgbClr val="C00000"/>
                </a:solidFill>
              </a:rPr>
              <a:t>Official Italian data in github:</a:t>
            </a:r>
          </a:p>
          <a:p>
            <a:endParaRPr lang="en-GB" sz="2000" dirty="0">
              <a:solidFill>
                <a:srgbClr val="C00000"/>
              </a:solidFill>
            </a:endParaRPr>
          </a:p>
          <a:p>
            <a:r>
              <a:rPr lang="en-GB" sz="2000" dirty="0">
                <a:solidFill>
                  <a:srgbClr val="C00000"/>
                </a:solidFill>
                <a:hlinkClick r:id="rId2"/>
              </a:rPr>
              <a:t>https://github.com/pcm-dpc/COVID-19</a:t>
            </a:r>
            <a:endParaRPr lang="en-GB" sz="2000" dirty="0">
              <a:solidFill>
                <a:srgbClr val="C00000"/>
              </a:solidFill>
            </a:endParaRPr>
          </a:p>
          <a:p>
            <a:endParaRPr lang="en-GB" sz="2000" dirty="0">
              <a:solidFill>
                <a:srgbClr val="C00000"/>
              </a:solidFill>
            </a:endParaRPr>
          </a:p>
          <a:p>
            <a:endParaRPr lang="en-GB" sz="2000" dirty="0">
              <a:solidFill>
                <a:srgbClr val="C00000"/>
              </a:solidFill>
            </a:endParaRPr>
          </a:p>
        </p:txBody>
      </p:sp>
    </p:spTree>
    <p:extLst>
      <p:ext uri="{BB962C8B-B14F-4D97-AF65-F5344CB8AC3E}">
        <p14:creationId xmlns:p14="http://schemas.microsoft.com/office/powerpoint/2010/main" val="548719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BFE92-9990-4094-B7B2-01514614F16E}"/>
              </a:ext>
            </a:extLst>
          </p:cNvPr>
          <p:cNvSpPr>
            <a:spLocks noGrp="1"/>
          </p:cNvSpPr>
          <p:nvPr>
            <p:ph type="title"/>
          </p:nvPr>
        </p:nvSpPr>
        <p:spPr/>
        <p:txBody>
          <a:bodyPr/>
          <a:lstStyle/>
          <a:p>
            <a:r>
              <a:rPr lang="en-GB" dirty="0"/>
              <a:t>FAIR in practice</a:t>
            </a:r>
          </a:p>
        </p:txBody>
      </p:sp>
      <p:sp>
        <p:nvSpPr>
          <p:cNvPr id="9" name="Rectangle 8">
            <a:extLst>
              <a:ext uri="{FF2B5EF4-FFF2-40B4-BE49-F238E27FC236}">
                <a16:creationId xmlns:a16="http://schemas.microsoft.com/office/drawing/2014/main" id="{04AEE4B5-946D-4302-AC98-9937AF758DFD}"/>
              </a:ext>
            </a:extLst>
          </p:cNvPr>
          <p:cNvSpPr/>
          <p:nvPr/>
        </p:nvSpPr>
        <p:spPr>
          <a:xfrm>
            <a:off x="633167" y="1423550"/>
            <a:ext cx="10925666" cy="4708981"/>
          </a:xfrm>
          <a:prstGeom prst="rect">
            <a:avLst/>
          </a:prstGeom>
        </p:spPr>
        <p:txBody>
          <a:bodyPr wrap="square">
            <a:spAutoFit/>
          </a:bodyPr>
          <a:lstStyle/>
          <a:p>
            <a:r>
              <a:rPr lang="en-GB" sz="2000" b="1" dirty="0">
                <a:solidFill>
                  <a:srgbClr val="C00000"/>
                </a:solidFill>
              </a:rPr>
              <a:t>Findable &amp; Accessible  </a:t>
            </a:r>
          </a:p>
          <a:p>
            <a:endParaRPr lang="en-GB" sz="2000" dirty="0">
              <a:solidFill>
                <a:srgbClr val="C00000"/>
              </a:solidFill>
            </a:endParaRPr>
          </a:p>
          <a:p>
            <a:r>
              <a:rPr lang="en-GB" sz="2000" dirty="0">
                <a:solidFill>
                  <a:srgbClr val="C00000"/>
                </a:solidFill>
              </a:rPr>
              <a:t>Deposition to external, public repositories.</a:t>
            </a:r>
          </a:p>
          <a:p>
            <a:r>
              <a:rPr lang="en-GB" sz="2000" dirty="0">
                <a:solidFill>
                  <a:srgbClr val="C00000"/>
                </a:solidFill>
              </a:rPr>
              <a:t>Repositories provide permanent identifiers, catalogue options, metadata searching, download stats.</a:t>
            </a:r>
          </a:p>
          <a:p>
            <a:r>
              <a:rPr lang="en-GB" sz="2000" dirty="0">
                <a:solidFill>
                  <a:srgbClr val="C00000"/>
                </a:solidFill>
              </a:rPr>
              <a:t>Repositories can also host private data or provide embargo period. </a:t>
            </a:r>
          </a:p>
          <a:p>
            <a:endParaRPr lang="en-GB" sz="2000" dirty="0">
              <a:solidFill>
                <a:srgbClr val="C00000"/>
              </a:solidFill>
            </a:endParaRPr>
          </a:p>
          <a:p>
            <a:r>
              <a:rPr lang="en-GB" sz="2000" b="1" dirty="0">
                <a:solidFill>
                  <a:srgbClr val="C00000"/>
                </a:solidFill>
              </a:rPr>
              <a:t>Interoperable</a:t>
            </a:r>
          </a:p>
          <a:p>
            <a:endParaRPr lang="en-GB" sz="2000" dirty="0">
              <a:solidFill>
                <a:srgbClr val="C00000"/>
              </a:solidFill>
            </a:endParaRPr>
          </a:p>
          <a:p>
            <a:r>
              <a:rPr lang="en-GB" sz="2000" dirty="0">
                <a:solidFill>
                  <a:srgbClr val="C00000"/>
                </a:solidFill>
              </a:rPr>
              <a:t>Using common formats (csv </a:t>
            </a:r>
            <a:r>
              <a:rPr lang="en-GB" sz="2000" dirty="0" err="1">
                <a:solidFill>
                  <a:srgbClr val="C00000"/>
                </a:solidFill>
              </a:rPr>
              <a:t>xls</a:t>
            </a:r>
            <a:r>
              <a:rPr lang="en-GB" sz="2000" dirty="0">
                <a:solidFill>
                  <a:srgbClr val="C00000"/>
                </a:solidFill>
              </a:rPr>
              <a:t> for numerical data), convert proprietary binary formats to the open ones (e.g. </a:t>
            </a:r>
            <a:r>
              <a:rPr lang="en-GB" sz="2000" dirty="0" err="1">
                <a:solidFill>
                  <a:srgbClr val="C00000"/>
                </a:solidFill>
              </a:rPr>
              <a:t>Snapgene</a:t>
            </a:r>
            <a:r>
              <a:rPr lang="en-GB" sz="2000" dirty="0">
                <a:solidFill>
                  <a:srgbClr val="C00000"/>
                </a:solidFill>
              </a:rPr>
              <a:t> to </a:t>
            </a:r>
            <a:r>
              <a:rPr lang="en-GB" sz="2000" dirty="0" err="1">
                <a:solidFill>
                  <a:srgbClr val="C00000"/>
                </a:solidFill>
              </a:rPr>
              <a:t>Genbank</a:t>
            </a:r>
            <a:r>
              <a:rPr lang="en-GB" sz="2000" dirty="0">
                <a:solidFill>
                  <a:srgbClr val="C00000"/>
                </a:solidFill>
              </a:rPr>
              <a:t>, microscopy </a:t>
            </a:r>
            <a:r>
              <a:rPr lang="en-GB" sz="2000" dirty="0" err="1">
                <a:solidFill>
                  <a:srgbClr val="C00000"/>
                </a:solidFill>
              </a:rPr>
              <a:t>multistack</a:t>
            </a:r>
            <a:r>
              <a:rPr lang="en-GB" sz="2000" dirty="0">
                <a:solidFill>
                  <a:srgbClr val="C00000"/>
                </a:solidFill>
              </a:rPr>
              <a:t> images to OME-TIFF)</a:t>
            </a:r>
          </a:p>
          <a:p>
            <a:endParaRPr lang="en-GB" sz="2000" dirty="0">
              <a:solidFill>
                <a:srgbClr val="C00000"/>
              </a:solidFill>
            </a:endParaRPr>
          </a:p>
          <a:p>
            <a:r>
              <a:rPr lang="en-GB" sz="2000" b="1" dirty="0">
                <a:solidFill>
                  <a:srgbClr val="C00000"/>
                </a:solidFill>
              </a:rPr>
              <a:t>Re-usable</a:t>
            </a:r>
          </a:p>
          <a:p>
            <a:endParaRPr lang="en-GB" sz="2000" b="1" dirty="0">
              <a:solidFill>
                <a:srgbClr val="C00000"/>
              </a:solidFill>
            </a:endParaRPr>
          </a:p>
          <a:p>
            <a:r>
              <a:rPr lang="en-GB" sz="2000" dirty="0">
                <a:solidFill>
                  <a:srgbClr val="C00000"/>
                </a:solidFill>
              </a:rPr>
              <a:t>Follow Minimum Information Standards, link to paper if exists, readme, descriptive column headers in excel. User creative Commons Licenses, e.g. CC BY</a:t>
            </a:r>
          </a:p>
        </p:txBody>
      </p:sp>
    </p:spTree>
    <p:extLst>
      <p:ext uri="{BB962C8B-B14F-4D97-AF65-F5344CB8AC3E}">
        <p14:creationId xmlns:p14="http://schemas.microsoft.com/office/powerpoint/2010/main" val="3399547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BFE92-9990-4094-B7B2-01514614F16E}"/>
              </a:ext>
            </a:extLst>
          </p:cNvPr>
          <p:cNvSpPr>
            <a:spLocks noGrp="1"/>
          </p:cNvSpPr>
          <p:nvPr>
            <p:ph type="title"/>
          </p:nvPr>
        </p:nvSpPr>
        <p:spPr/>
        <p:txBody>
          <a:bodyPr/>
          <a:lstStyle/>
          <a:p>
            <a:r>
              <a:rPr lang="en-GB" dirty="0"/>
              <a:t>FAIR in practice</a:t>
            </a:r>
          </a:p>
        </p:txBody>
      </p:sp>
      <p:sp>
        <p:nvSpPr>
          <p:cNvPr id="9" name="Rectangle 8">
            <a:extLst>
              <a:ext uri="{FF2B5EF4-FFF2-40B4-BE49-F238E27FC236}">
                <a16:creationId xmlns:a16="http://schemas.microsoft.com/office/drawing/2014/main" id="{04AEE4B5-946D-4302-AC98-9937AF758DFD}"/>
              </a:ext>
            </a:extLst>
          </p:cNvPr>
          <p:cNvSpPr/>
          <p:nvPr/>
        </p:nvSpPr>
        <p:spPr>
          <a:xfrm>
            <a:off x="633167" y="1423550"/>
            <a:ext cx="10925666" cy="4708981"/>
          </a:xfrm>
          <a:prstGeom prst="rect">
            <a:avLst/>
          </a:prstGeom>
        </p:spPr>
        <p:txBody>
          <a:bodyPr wrap="square">
            <a:spAutoFit/>
          </a:bodyPr>
          <a:lstStyle/>
          <a:p>
            <a:r>
              <a:rPr lang="en-GB" sz="2000" b="1" dirty="0">
                <a:solidFill>
                  <a:srgbClr val="C00000"/>
                </a:solidFill>
              </a:rPr>
              <a:t>Findable &amp; Accessible  </a:t>
            </a:r>
          </a:p>
          <a:p>
            <a:endParaRPr lang="en-GB" sz="2000" dirty="0">
              <a:solidFill>
                <a:srgbClr val="C00000"/>
              </a:solidFill>
            </a:endParaRPr>
          </a:p>
          <a:p>
            <a:r>
              <a:rPr lang="en-GB" sz="2000" dirty="0">
                <a:solidFill>
                  <a:srgbClr val="C00000"/>
                </a:solidFill>
              </a:rPr>
              <a:t>Deposition to external, public repositories.</a:t>
            </a:r>
          </a:p>
          <a:p>
            <a:r>
              <a:rPr lang="en-GB" sz="2000" dirty="0">
                <a:solidFill>
                  <a:srgbClr val="C00000"/>
                </a:solidFill>
              </a:rPr>
              <a:t>Repositories provide permanent identifiers, catalogue options, metadata searching, download stats.</a:t>
            </a:r>
          </a:p>
          <a:p>
            <a:r>
              <a:rPr lang="en-GB" sz="2000" dirty="0">
                <a:solidFill>
                  <a:srgbClr val="C00000"/>
                </a:solidFill>
              </a:rPr>
              <a:t>Repositories can also host private data or provide embargo period. </a:t>
            </a:r>
          </a:p>
          <a:p>
            <a:endParaRPr lang="en-GB" sz="2000" dirty="0">
              <a:solidFill>
                <a:srgbClr val="C00000"/>
              </a:solidFill>
            </a:endParaRPr>
          </a:p>
          <a:p>
            <a:r>
              <a:rPr lang="en-GB" sz="2000" b="1" dirty="0">
                <a:solidFill>
                  <a:srgbClr val="C00000"/>
                </a:solidFill>
              </a:rPr>
              <a:t>Interoperable</a:t>
            </a:r>
          </a:p>
          <a:p>
            <a:endParaRPr lang="en-GB" sz="2000" dirty="0">
              <a:solidFill>
                <a:srgbClr val="C00000"/>
              </a:solidFill>
            </a:endParaRPr>
          </a:p>
          <a:p>
            <a:r>
              <a:rPr lang="en-GB" sz="2000" dirty="0">
                <a:solidFill>
                  <a:srgbClr val="C00000"/>
                </a:solidFill>
              </a:rPr>
              <a:t>Using common formats (csv </a:t>
            </a:r>
            <a:r>
              <a:rPr lang="en-GB" sz="2000" dirty="0" err="1">
                <a:solidFill>
                  <a:srgbClr val="C00000"/>
                </a:solidFill>
              </a:rPr>
              <a:t>xls</a:t>
            </a:r>
            <a:r>
              <a:rPr lang="en-GB" sz="2000" dirty="0">
                <a:solidFill>
                  <a:srgbClr val="C00000"/>
                </a:solidFill>
              </a:rPr>
              <a:t> for numerical data), convert proprietary binary formats to the open ones (e.g. </a:t>
            </a:r>
            <a:r>
              <a:rPr lang="en-GB" sz="2000" dirty="0" err="1">
                <a:solidFill>
                  <a:srgbClr val="C00000"/>
                </a:solidFill>
              </a:rPr>
              <a:t>Snapgene</a:t>
            </a:r>
            <a:r>
              <a:rPr lang="en-GB" sz="2000" dirty="0">
                <a:solidFill>
                  <a:srgbClr val="C00000"/>
                </a:solidFill>
              </a:rPr>
              <a:t> to </a:t>
            </a:r>
            <a:r>
              <a:rPr lang="en-GB" sz="2000" dirty="0" err="1">
                <a:solidFill>
                  <a:srgbClr val="C00000"/>
                </a:solidFill>
              </a:rPr>
              <a:t>Genbank</a:t>
            </a:r>
            <a:r>
              <a:rPr lang="en-GB" sz="2000" dirty="0">
                <a:solidFill>
                  <a:srgbClr val="C00000"/>
                </a:solidFill>
              </a:rPr>
              <a:t>, microscopy </a:t>
            </a:r>
            <a:r>
              <a:rPr lang="en-GB" sz="2000" dirty="0" err="1">
                <a:solidFill>
                  <a:srgbClr val="C00000"/>
                </a:solidFill>
              </a:rPr>
              <a:t>multistack</a:t>
            </a:r>
            <a:r>
              <a:rPr lang="en-GB" sz="2000" dirty="0">
                <a:solidFill>
                  <a:srgbClr val="C00000"/>
                </a:solidFill>
              </a:rPr>
              <a:t> images to OME-TIFF)</a:t>
            </a:r>
          </a:p>
          <a:p>
            <a:endParaRPr lang="en-GB" sz="2000" dirty="0">
              <a:solidFill>
                <a:srgbClr val="C00000"/>
              </a:solidFill>
            </a:endParaRPr>
          </a:p>
          <a:p>
            <a:r>
              <a:rPr lang="en-GB" sz="2000" b="1" dirty="0">
                <a:solidFill>
                  <a:srgbClr val="C00000"/>
                </a:solidFill>
              </a:rPr>
              <a:t>Re-usable</a:t>
            </a:r>
          </a:p>
          <a:p>
            <a:endParaRPr lang="en-GB" sz="2000" b="1" dirty="0">
              <a:solidFill>
                <a:srgbClr val="C00000"/>
              </a:solidFill>
            </a:endParaRPr>
          </a:p>
          <a:p>
            <a:r>
              <a:rPr lang="en-GB" sz="2000" dirty="0">
                <a:solidFill>
                  <a:srgbClr val="C00000"/>
                </a:solidFill>
              </a:rPr>
              <a:t>Follow Minimum Information Standards, link to paper if exists, readme, descriptive column headers in excel. User creative Commons Licenses, e.g. CC BY</a:t>
            </a:r>
          </a:p>
        </p:txBody>
      </p:sp>
      <p:sp>
        <p:nvSpPr>
          <p:cNvPr id="3" name="Rectangle 2">
            <a:extLst>
              <a:ext uri="{FF2B5EF4-FFF2-40B4-BE49-F238E27FC236}">
                <a16:creationId xmlns:a16="http://schemas.microsoft.com/office/drawing/2014/main" id="{42605AA1-F3B4-421D-8DE7-BD11365B0ACD}"/>
              </a:ext>
            </a:extLst>
          </p:cNvPr>
          <p:cNvSpPr/>
          <p:nvPr/>
        </p:nvSpPr>
        <p:spPr>
          <a:xfrm rot="20900271">
            <a:off x="1214120" y="3129280"/>
            <a:ext cx="9763760" cy="1569660"/>
          </a:xfrm>
          <a:prstGeom prst="rect">
            <a:avLst/>
          </a:prstGeom>
          <a:solidFill>
            <a:srgbClr val="FFFFFF">
              <a:alpha val="69804"/>
            </a:srgbClr>
          </a:solidFill>
          <a:ln w="38100">
            <a:solidFill>
              <a:srgbClr val="C00000"/>
            </a:solidFill>
            <a:prstDash val="dash"/>
          </a:ln>
        </p:spPr>
        <p:txBody>
          <a:bodyPr wrap="square">
            <a:spAutoFit/>
          </a:bodyPr>
          <a:lstStyle/>
          <a:p>
            <a:pPr algn="ctr"/>
            <a:endParaRPr lang="en-GB" sz="2400" b="1" dirty="0">
              <a:solidFill>
                <a:srgbClr val="C00000"/>
              </a:solidFill>
            </a:endParaRPr>
          </a:p>
          <a:p>
            <a:pPr algn="ctr"/>
            <a:r>
              <a:rPr lang="en-GB" sz="2400" b="1" dirty="0">
                <a:solidFill>
                  <a:srgbClr val="C00000"/>
                </a:solidFill>
              </a:rPr>
              <a:t>Providing good, detailed metadata is a real challenge </a:t>
            </a:r>
          </a:p>
          <a:p>
            <a:pPr algn="ctr"/>
            <a:r>
              <a:rPr lang="en-GB" sz="2400" b="1" dirty="0">
                <a:solidFill>
                  <a:srgbClr val="C00000"/>
                </a:solidFill>
              </a:rPr>
              <a:t>and a barrier for general adoption</a:t>
            </a:r>
          </a:p>
          <a:p>
            <a:pPr algn="ctr"/>
            <a:endParaRPr lang="en-GB" sz="2400" b="1" dirty="0">
              <a:solidFill>
                <a:srgbClr val="C00000"/>
              </a:solidFill>
            </a:endParaRPr>
          </a:p>
        </p:txBody>
      </p:sp>
    </p:spTree>
    <p:extLst>
      <p:ext uri="{BB962C8B-B14F-4D97-AF65-F5344CB8AC3E}">
        <p14:creationId xmlns:p14="http://schemas.microsoft.com/office/powerpoint/2010/main" val="3204107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BFE92-9990-4094-B7B2-01514614F16E}"/>
              </a:ext>
            </a:extLst>
          </p:cNvPr>
          <p:cNvSpPr>
            <a:spLocks noGrp="1"/>
          </p:cNvSpPr>
          <p:nvPr>
            <p:ph type="title"/>
          </p:nvPr>
        </p:nvSpPr>
        <p:spPr/>
        <p:txBody>
          <a:bodyPr/>
          <a:lstStyle/>
          <a:p>
            <a:r>
              <a:rPr lang="en-GB" dirty="0"/>
              <a:t>FAIR in practice</a:t>
            </a:r>
          </a:p>
        </p:txBody>
      </p:sp>
      <p:grpSp>
        <p:nvGrpSpPr>
          <p:cNvPr id="4" name="Group 3">
            <a:extLst>
              <a:ext uri="{FF2B5EF4-FFF2-40B4-BE49-F238E27FC236}">
                <a16:creationId xmlns:a16="http://schemas.microsoft.com/office/drawing/2014/main" id="{B264DA93-8449-4DDD-B483-88D17A7A9512}"/>
              </a:ext>
            </a:extLst>
          </p:cNvPr>
          <p:cNvGrpSpPr/>
          <p:nvPr/>
        </p:nvGrpSpPr>
        <p:grpSpPr>
          <a:xfrm>
            <a:off x="1595500" y="1474010"/>
            <a:ext cx="9001000" cy="3960440"/>
            <a:chOff x="755576" y="2276872"/>
            <a:chExt cx="7524328" cy="3404121"/>
          </a:xfrm>
        </p:grpSpPr>
        <p:pic>
          <p:nvPicPr>
            <p:cNvPr id="5" name="Picture 4" descr="standards_usage.png">
              <a:extLst>
                <a:ext uri="{FF2B5EF4-FFF2-40B4-BE49-F238E27FC236}">
                  <a16:creationId xmlns:a16="http://schemas.microsoft.com/office/drawing/2014/main" id="{542F88B4-5A60-4887-8857-8EBF6C8480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2276872"/>
              <a:ext cx="7524328" cy="3357964"/>
            </a:xfrm>
            <a:prstGeom prst="rect">
              <a:avLst/>
            </a:prstGeom>
          </p:spPr>
        </p:pic>
        <p:sp>
          <p:nvSpPr>
            <p:cNvPr id="6" name="TextBox 5">
              <a:extLst>
                <a:ext uri="{FF2B5EF4-FFF2-40B4-BE49-F238E27FC236}">
                  <a16:creationId xmlns:a16="http://schemas.microsoft.com/office/drawing/2014/main" id="{E79B9C5C-6752-4867-835C-A09F65AEA859}"/>
                </a:ext>
              </a:extLst>
            </p:cNvPr>
            <p:cNvSpPr txBox="1"/>
            <p:nvPr/>
          </p:nvSpPr>
          <p:spPr>
            <a:xfrm>
              <a:off x="1907704" y="2348880"/>
              <a:ext cx="864096" cy="317452"/>
            </a:xfrm>
            <a:prstGeom prst="rect">
              <a:avLst/>
            </a:prstGeom>
            <a:solidFill>
              <a:schemeClr val="bg1"/>
            </a:solidFill>
          </p:spPr>
          <p:txBody>
            <a:bodyPr wrap="square" rtlCol="0">
              <a:spAutoFit/>
            </a:bodyPr>
            <a:lstStyle/>
            <a:p>
              <a:pPr algn="ctr"/>
              <a:r>
                <a:rPr lang="en-US"/>
                <a:t>Formats</a:t>
              </a:r>
              <a:endParaRPr lang="en-US" dirty="0"/>
            </a:p>
          </p:txBody>
        </p:sp>
        <p:sp>
          <p:nvSpPr>
            <p:cNvPr id="7" name="TextBox 6">
              <a:extLst>
                <a:ext uri="{FF2B5EF4-FFF2-40B4-BE49-F238E27FC236}">
                  <a16:creationId xmlns:a16="http://schemas.microsoft.com/office/drawing/2014/main" id="{F48D27AA-7E83-4130-A872-9A2647A2B66C}"/>
                </a:ext>
              </a:extLst>
            </p:cNvPr>
            <p:cNvSpPr txBox="1"/>
            <p:nvPr/>
          </p:nvSpPr>
          <p:spPr>
            <a:xfrm>
              <a:off x="3851920" y="2348880"/>
              <a:ext cx="1224136" cy="369332"/>
            </a:xfrm>
            <a:prstGeom prst="rect">
              <a:avLst/>
            </a:prstGeom>
            <a:solidFill>
              <a:schemeClr val="bg1"/>
            </a:solidFill>
          </p:spPr>
          <p:txBody>
            <a:bodyPr wrap="square" rtlCol="0">
              <a:spAutoFit/>
            </a:bodyPr>
            <a:lstStyle/>
            <a:p>
              <a:pPr algn="ctr"/>
              <a:r>
                <a:rPr lang="en-US" dirty="0"/>
                <a:t>Metadata</a:t>
              </a:r>
            </a:p>
          </p:txBody>
        </p:sp>
        <p:sp>
          <p:nvSpPr>
            <p:cNvPr id="8" name="TextBox 7">
              <a:extLst>
                <a:ext uri="{FF2B5EF4-FFF2-40B4-BE49-F238E27FC236}">
                  <a16:creationId xmlns:a16="http://schemas.microsoft.com/office/drawing/2014/main" id="{02AAF87C-17EE-4177-B084-D720A8E6B076}"/>
                </a:ext>
              </a:extLst>
            </p:cNvPr>
            <p:cNvSpPr txBox="1"/>
            <p:nvPr/>
          </p:nvSpPr>
          <p:spPr>
            <a:xfrm>
              <a:off x="3644918" y="2278368"/>
              <a:ext cx="1805839" cy="555542"/>
            </a:xfrm>
            <a:prstGeom prst="rect">
              <a:avLst/>
            </a:prstGeom>
            <a:solidFill>
              <a:schemeClr val="bg1"/>
            </a:solidFill>
          </p:spPr>
          <p:txBody>
            <a:bodyPr wrap="square" rtlCol="0">
              <a:spAutoFit/>
            </a:bodyPr>
            <a:lstStyle/>
            <a:p>
              <a:pPr algn="ctr"/>
              <a:r>
                <a:rPr lang="en-US"/>
                <a:t>Metadata reporting guidelines</a:t>
              </a:r>
              <a:endParaRPr lang="en-US" dirty="0"/>
            </a:p>
          </p:txBody>
        </p:sp>
        <p:sp>
          <p:nvSpPr>
            <p:cNvPr id="10" name="TextBox 9">
              <a:extLst>
                <a:ext uri="{FF2B5EF4-FFF2-40B4-BE49-F238E27FC236}">
                  <a16:creationId xmlns:a16="http://schemas.microsoft.com/office/drawing/2014/main" id="{27906333-ECE4-4FD1-8517-29D830FF8010}"/>
                </a:ext>
              </a:extLst>
            </p:cNvPr>
            <p:cNvSpPr txBox="1"/>
            <p:nvPr/>
          </p:nvSpPr>
          <p:spPr>
            <a:xfrm>
              <a:off x="6152849" y="2402685"/>
              <a:ext cx="1224136" cy="369332"/>
            </a:xfrm>
            <a:prstGeom prst="rect">
              <a:avLst/>
            </a:prstGeom>
            <a:solidFill>
              <a:schemeClr val="bg1"/>
            </a:solidFill>
          </p:spPr>
          <p:txBody>
            <a:bodyPr wrap="square" rtlCol="0">
              <a:spAutoFit/>
            </a:bodyPr>
            <a:lstStyle/>
            <a:p>
              <a:pPr algn="ctr"/>
              <a:r>
                <a:rPr lang="en-US" dirty="0"/>
                <a:t>Ontologies</a:t>
              </a:r>
            </a:p>
          </p:txBody>
        </p:sp>
        <p:sp>
          <p:nvSpPr>
            <p:cNvPr id="11" name="TextBox 10">
              <a:extLst>
                <a:ext uri="{FF2B5EF4-FFF2-40B4-BE49-F238E27FC236}">
                  <a16:creationId xmlns:a16="http://schemas.microsoft.com/office/drawing/2014/main" id="{18A5978E-7F88-433C-B00F-EBE8B5E4417D}"/>
                </a:ext>
              </a:extLst>
            </p:cNvPr>
            <p:cNvSpPr txBox="1"/>
            <p:nvPr/>
          </p:nvSpPr>
          <p:spPr>
            <a:xfrm>
              <a:off x="1043608" y="5373216"/>
              <a:ext cx="2592288" cy="307777"/>
            </a:xfrm>
            <a:prstGeom prst="rect">
              <a:avLst/>
            </a:prstGeom>
            <a:solidFill>
              <a:schemeClr val="bg1"/>
            </a:solidFill>
          </p:spPr>
          <p:txBody>
            <a:bodyPr wrap="square" rtlCol="0">
              <a:spAutoFit/>
            </a:bodyPr>
            <a:lstStyle/>
            <a:p>
              <a:pPr algn="ctr"/>
              <a:r>
                <a:rPr lang="en-US" sz="1400" dirty="0"/>
                <a:t>*top three most popular</a:t>
              </a:r>
            </a:p>
          </p:txBody>
        </p:sp>
      </p:grpSp>
    </p:spTree>
    <p:extLst>
      <p:ext uri="{BB962C8B-B14F-4D97-AF65-F5344CB8AC3E}">
        <p14:creationId xmlns:p14="http://schemas.microsoft.com/office/powerpoint/2010/main" val="2005783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 name="Content Placeholder 2">
            <a:extLst>
              <a:ext uri="{FF2B5EF4-FFF2-40B4-BE49-F238E27FC236}">
                <a16:creationId xmlns:a16="http://schemas.microsoft.com/office/drawing/2014/main" id="{2C57F3BE-9665-4964-80A6-BCA9944184C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93945" y="1823720"/>
            <a:ext cx="5135562" cy="3851672"/>
          </a:xfrm>
        </p:spPr>
      </p:pic>
      <p:sp>
        <p:nvSpPr>
          <p:cNvPr id="4" name="Title 1">
            <a:extLst>
              <a:ext uri="{FF2B5EF4-FFF2-40B4-BE49-F238E27FC236}">
                <a16:creationId xmlns:a16="http://schemas.microsoft.com/office/drawing/2014/main" id="{CFDFED0E-3884-4108-8797-D5C357557EC3}"/>
              </a:ext>
            </a:extLst>
          </p:cNvPr>
          <p:cNvSpPr txBox="1">
            <a:spLocks/>
          </p:cNvSpPr>
          <p:nvPr/>
        </p:nvSpPr>
        <p:spPr>
          <a:xfrm>
            <a:off x="2184400" y="136525"/>
            <a:ext cx="9621520" cy="9709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r>
              <a:rPr lang="en-GB" dirty="0"/>
              <a:t>Being FAIR is hard</a:t>
            </a:r>
          </a:p>
        </p:txBody>
      </p:sp>
    </p:spTree>
    <p:extLst>
      <p:ext uri="{BB962C8B-B14F-4D97-AF65-F5344CB8AC3E}">
        <p14:creationId xmlns:p14="http://schemas.microsoft.com/office/powerpoint/2010/main" val="34463117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46E7CA56-424F-4F57-BADB-BE932FB55BF0}"/>
              </a:ext>
            </a:extLst>
          </p:cNvPr>
          <p:cNvSpPr txBox="1">
            <a:spLocks/>
          </p:cNvSpPr>
          <p:nvPr/>
        </p:nvSpPr>
        <p:spPr>
          <a:xfrm>
            <a:off x="838200" y="1596420"/>
            <a:ext cx="7886700" cy="32635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solidFill>
                  <a:srgbClr val="C00000"/>
                </a:solidFill>
              </a:rPr>
              <a:t>Encouragement from funders, lab head, etc…</a:t>
            </a:r>
          </a:p>
        </p:txBody>
      </p:sp>
      <p:sp>
        <p:nvSpPr>
          <p:cNvPr id="7" name="Text Box 3">
            <a:extLst>
              <a:ext uri="{FF2B5EF4-FFF2-40B4-BE49-F238E27FC236}">
                <a16:creationId xmlns:a16="http://schemas.microsoft.com/office/drawing/2014/main" id="{D3F8F826-10CA-4CDF-B8C4-08F878C31122}"/>
              </a:ext>
            </a:extLst>
          </p:cNvPr>
          <p:cNvSpPr txBox="1">
            <a:spLocks noChangeArrowheads="1"/>
          </p:cNvSpPr>
          <p:nvPr/>
        </p:nvSpPr>
        <p:spPr bwMode="auto">
          <a:xfrm>
            <a:off x="2061552" y="2177630"/>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400" b="1" dirty="0">
              <a:solidFill>
                <a:srgbClr val="FF3300"/>
              </a:solidFill>
            </a:endParaRPr>
          </a:p>
        </p:txBody>
      </p:sp>
      <p:pic>
        <p:nvPicPr>
          <p:cNvPr id="8" name="Picture 2" descr="D:\Google Drive\work\OCM\at gun.jpg">
            <a:extLst>
              <a:ext uri="{FF2B5EF4-FFF2-40B4-BE49-F238E27FC236}">
                <a16:creationId xmlns:a16="http://schemas.microsoft.com/office/drawing/2014/main" id="{EC07D9F2-6F75-421B-B111-0DAB85FF9CA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20371" y="2825970"/>
            <a:ext cx="2830785" cy="29345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D:\Google Drive\work\OCM\desk.jpg">
            <a:extLst>
              <a:ext uri="{FF2B5EF4-FFF2-40B4-BE49-F238E27FC236}">
                <a16:creationId xmlns:a16="http://schemas.microsoft.com/office/drawing/2014/main" id="{8AD1C2D6-CAE4-403E-BFB4-E287FAA3C45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1646" y="2819798"/>
            <a:ext cx="3413554" cy="29249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4704B694-EC03-4030-8189-5E1AE197041C}"/>
              </a:ext>
            </a:extLst>
          </p:cNvPr>
          <p:cNvSpPr txBox="1">
            <a:spLocks/>
          </p:cNvSpPr>
          <p:nvPr/>
        </p:nvSpPr>
        <p:spPr>
          <a:xfrm>
            <a:off x="2184400" y="136525"/>
            <a:ext cx="9621520" cy="9709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r>
              <a:rPr lang="en-GB" dirty="0"/>
              <a:t>Being FAIR is hard</a:t>
            </a:r>
          </a:p>
        </p:txBody>
      </p:sp>
    </p:spTree>
    <p:extLst>
      <p:ext uri="{BB962C8B-B14F-4D97-AF65-F5344CB8AC3E}">
        <p14:creationId xmlns:p14="http://schemas.microsoft.com/office/powerpoint/2010/main" val="1900358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BA876-9561-462B-89F2-FFD0BB8C58F1}"/>
              </a:ext>
            </a:extLst>
          </p:cNvPr>
          <p:cNvSpPr>
            <a:spLocks noGrp="1"/>
          </p:cNvSpPr>
          <p:nvPr>
            <p:ph type="title"/>
          </p:nvPr>
        </p:nvSpPr>
        <p:spPr/>
        <p:txBody>
          <a:bodyPr/>
          <a:lstStyle/>
          <a:p>
            <a:r>
              <a:rPr lang="en-GB" dirty="0"/>
              <a:t>Open Science</a:t>
            </a:r>
          </a:p>
        </p:txBody>
      </p:sp>
      <p:sp>
        <p:nvSpPr>
          <p:cNvPr id="3" name="Content Placeholder 2">
            <a:extLst>
              <a:ext uri="{FF2B5EF4-FFF2-40B4-BE49-F238E27FC236}">
                <a16:creationId xmlns:a16="http://schemas.microsoft.com/office/drawing/2014/main" id="{32BDDAC9-35A8-4328-B5EA-8844C448EBC3}"/>
              </a:ext>
            </a:extLst>
          </p:cNvPr>
          <p:cNvSpPr>
            <a:spLocks noGrp="1"/>
          </p:cNvSpPr>
          <p:nvPr>
            <p:ph idx="1"/>
          </p:nvPr>
        </p:nvSpPr>
        <p:spPr>
          <a:xfrm>
            <a:off x="838200" y="1605280"/>
            <a:ext cx="10515600" cy="4927600"/>
          </a:xfrm>
        </p:spPr>
        <p:txBody>
          <a:bodyPr>
            <a:normAutofit/>
          </a:bodyPr>
          <a:lstStyle/>
          <a:p>
            <a:pPr marL="0" indent="0">
              <a:buNone/>
            </a:pPr>
            <a:r>
              <a:rPr lang="en-GB" dirty="0"/>
              <a:t>Open science is the movement to make scientific research (including publications, data, physical samples, and software) and its dissemination </a:t>
            </a:r>
            <a:r>
              <a:rPr lang="en-GB" b="1" dirty="0"/>
              <a:t>accessible to all levels </a:t>
            </a:r>
            <a:r>
              <a:rPr lang="en-GB" dirty="0"/>
              <a:t>of an inquiring society, amateur or professional. </a:t>
            </a:r>
          </a:p>
          <a:p>
            <a:pPr marL="0" indent="0">
              <a:buNone/>
            </a:pPr>
            <a:endParaRPr lang="en-GB" dirty="0"/>
          </a:p>
          <a:p>
            <a:pPr marL="0" indent="0">
              <a:buNone/>
            </a:pPr>
            <a:r>
              <a:rPr lang="en-GB" dirty="0"/>
              <a:t>Open science is transparent and accessible knowledge that is shared and developed through collaborative networks.</a:t>
            </a:r>
          </a:p>
          <a:p>
            <a:pPr marL="0" indent="0">
              <a:buNone/>
            </a:pPr>
            <a:endParaRPr lang="en-GB" dirty="0"/>
          </a:p>
          <a:p>
            <a:pPr marL="0" indent="0">
              <a:buNone/>
            </a:pPr>
            <a:r>
              <a:rPr lang="en-GB" dirty="0"/>
              <a:t>Open Science represents a new approach to the scientific process based on </a:t>
            </a:r>
            <a:r>
              <a:rPr lang="en-GB" b="1" dirty="0"/>
              <a:t>cooperative work </a:t>
            </a:r>
            <a:r>
              <a:rPr lang="en-GB" dirty="0"/>
              <a:t>and </a:t>
            </a:r>
            <a:r>
              <a:rPr lang="en-GB" b="1" dirty="0"/>
              <a:t>new ways of diffusing knowledge </a:t>
            </a:r>
            <a:r>
              <a:rPr lang="en-GB" dirty="0"/>
              <a:t>by using digital technologies and new collaborative tools</a:t>
            </a:r>
          </a:p>
        </p:txBody>
      </p:sp>
    </p:spTree>
    <p:extLst>
      <p:ext uri="{BB962C8B-B14F-4D97-AF65-F5344CB8AC3E}">
        <p14:creationId xmlns:p14="http://schemas.microsoft.com/office/powerpoint/2010/main" val="1207356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BFE92-9990-4094-B7B2-01514614F16E}"/>
              </a:ext>
            </a:extLst>
          </p:cNvPr>
          <p:cNvSpPr>
            <a:spLocks noGrp="1"/>
          </p:cNvSpPr>
          <p:nvPr>
            <p:ph type="title"/>
          </p:nvPr>
        </p:nvSpPr>
        <p:spPr>
          <a:xfrm>
            <a:off x="838200" y="270857"/>
            <a:ext cx="10515600" cy="1325563"/>
          </a:xfrm>
        </p:spPr>
        <p:txBody>
          <a:bodyPr/>
          <a:lstStyle/>
          <a:p>
            <a:r>
              <a:rPr lang="en-GB" dirty="0"/>
              <a:t>Being FAIR is hard</a:t>
            </a:r>
          </a:p>
        </p:txBody>
      </p:sp>
      <p:sp>
        <p:nvSpPr>
          <p:cNvPr id="6" name="Content Placeholder 2">
            <a:extLst>
              <a:ext uri="{FF2B5EF4-FFF2-40B4-BE49-F238E27FC236}">
                <a16:creationId xmlns:a16="http://schemas.microsoft.com/office/drawing/2014/main" id="{75B2CE44-CDBD-419A-8BA6-047125B52399}"/>
              </a:ext>
            </a:extLst>
          </p:cNvPr>
          <p:cNvSpPr>
            <a:spLocks noGrp="1"/>
          </p:cNvSpPr>
          <p:nvPr>
            <p:ph idx="1"/>
          </p:nvPr>
        </p:nvSpPr>
        <p:spPr>
          <a:xfrm>
            <a:off x="1027522" y="1797248"/>
            <a:ext cx="8341246" cy="3263504"/>
          </a:xfrm>
        </p:spPr>
        <p:txBody>
          <a:bodyPr/>
          <a:lstStyle/>
          <a:p>
            <a:pPr marL="0" indent="0">
              <a:buNone/>
            </a:pPr>
            <a:r>
              <a:rPr lang="en-GB" dirty="0"/>
              <a:t>No one likes describing data for repositories</a:t>
            </a:r>
          </a:p>
        </p:txBody>
      </p:sp>
      <p:sp>
        <p:nvSpPr>
          <p:cNvPr id="7" name="Text Box 3">
            <a:extLst>
              <a:ext uri="{FF2B5EF4-FFF2-40B4-BE49-F238E27FC236}">
                <a16:creationId xmlns:a16="http://schemas.microsoft.com/office/drawing/2014/main" id="{91BA0F4F-E0D9-4660-BBC4-008F69564D9D}"/>
              </a:ext>
            </a:extLst>
          </p:cNvPr>
          <p:cNvSpPr txBox="1">
            <a:spLocks noChangeArrowheads="1"/>
          </p:cNvSpPr>
          <p:nvPr/>
        </p:nvSpPr>
        <p:spPr bwMode="auto">
          <a:xfrm>
            <a:off x="2705420" y="2378458"/>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400" b="1" dirty="0">
              <a:solidFill>
                <a:srgbClr val="FF3300"/>
              </a:solidFill>
            </a:endParaRPr>
          </a:p>
        </p:txBody>
      </p:sp>
      <p:grpSp>
        <p:nvGrpSpPr>
          <p:cNvPr id="8" name="Group 25">
            <a:extLst>
              <a:ext uri="{FF2B5EF4-FFF2-40B4-BE49-F238E27FC236}">
                <a16:creationId xmlns:a16="http://schemas.microsoft.com/office/drawing/2014/main" id="{BAA3E08B-80FC-4BD2-A3B2-0669BC2D84F2}"/>
              </a:ext>
            </a:extLst>
          </p:cNvPr>
          <p:cNvGrpSpPr>
            <a:grpSpLocks/>
          </p:cNvGrpSpPr>
          <p:nvPr/>
        </p:nvGrpSpPr>
        <p:grpSpPr bwMode="auto">
          <a:xfrm>
            <a:off x="2655413" y="2757076"/>
            <a:ext cx="5969794" cy="2724150"/>
            <a:chOff x="336" y="1246"/>
            <a:chExt cx="5014" cy="2288"/>
          </a:xfrm>
        </p:grpSpPr>
        <p:sp>
          <p:nvSpPr>
            <p:cNvPr id="9" name="AutoShape 4">
              <a:extLst>
                <a:ext uri="{FF2B5EF4-FFF2-40B4-BE49-F238E27FC236}">
                  <a16:creationId xmlns:a16="http://schemas.microsoft.com/office/drawing/2014/main" id="{296580C3-FD58-417B-A20B-3C131C476380}"/>
                </a:ext>
              </a:extLst>
            </p:cNvPr>
            <p:cNvSpPr>
              <a:spLocks noChangeArrowheads="1"/>
            </p:cNvSpPr>
            <p:nvPr/>
          </p:nvSpPr>
          <p:spPr bwMode="auto">
            <a:xfrm rot="10800000">
              <a:off x="2766" y="1602"/>
              <a:ext cx="180" cy="1932"/>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gradFill rotWithShape="1">
              <a:gsLst>
                <a:gs pos="0">
                  <a:schemeClr val="accent1">
                    <a:gamma/>
                    <a:shade val="86275"/>
                    <a:invGamma/>
                  </a:schemeClr>
                </a:gs>
                <a:gs pos="100000">
                  <a:schemeClr val="accent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sp>
          <p:nvSpPr>
            <p:cNvPr id="10" name="AutoShape 5">
              <a:extLst>
                <a:ext uri="{FF2B5EF4-FFF2-40B4-BE49-F238E27FC236}">
                  <a16:creationId xmlns:a16="http://schemas.microsoft.com/office/drawing/2014/main" id="{B664CB33-DAFB-4BF6-993B-612D08817083}"/>
                </a:ext>
              </a:extLst>
            </p:cNvPr>
            <p:cNvSpPr>
              <a:spLocks noChangeArrowheads="1"/>
            </p:cNvSpPr>
            <p:nvPr/>
          </p:nvSpPr>
          <p:spPr bwMode="auto">
            <a:xfrm>
              <a:off x="2814" y="1500"/>
              <a:ext cx="84" cy="96"/>
            </a:xfrm>
            <a:prstGeom prst="triangle">
              <a:avLst>
                <a:gd name="adj"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sp>
          <p:nvSpPr>
            <p:cNvPr id="11" name="Rectangle 6">
              <a:extLst>
                <a:ext uri="{FF2B5EF4-FFF2-40B4-BE49-F238E27FC236}">
                  <a16:creationId xmlns:a16="http://schemas.microsoft.com/office/drawing/2014/main" id="{365C185A-53B8-4429-AA52-2CC20F58D5A1}"/>
                </a:ext>
              </a:extLst>
            </p:cNvPr>
            <p:cNvSpPr>
              <a:spLocks noChangeArrowheads="1"/>
            </p:cNvSpPr>
            <p:nvPr/>
          </p:nvSpPr>
          <p:spPr bwMode="auto">
            <a:xfrm rot="-489655">
              <a:off x="1044" y="1428"/>
              <a:ext cx="3606" cy="56"/>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grpSp>
          <p:nvGrpSpPr>
            <p:cNvPr id="12" name="Group 7">
              <a:extLst>
                <a:ext uri="{FF2B5EF4-FFF2-40B4-BE49-F238E27FC236}">
                  <a16:creationId xmlns:a16="http://schemas.microsoft.com/office/drawing/2014/main" id="{15AA1439-E738-48CC-8731-33D8AE52D04F}"/>
                </a:ext>
              </a:extLst>
            </p:cNvPr>
            <p:cNvGrpSpPr>
              <a:grpSpLocks/>
            </p:cNvGrpSpPr>
            <p:nvPr/>
          </p:nvGrpSpPr>
          <p:grpSpPr bwMode="auto">
            <a:xfrm>
              <a:off x="336" y="1728"/>
              <a:ext cx="1548" cy="1746"/>
              <a:chOff x="192" y="1470"/>
              <a:chExt cx="1548" cy="1746"/>
            </a:xfrm>
          </p:grpSpPr>
          <p:sp>
            <p:nvSpPr>
              <p:cNvPr id="21" name="Line 8">
                <a:extLst>
                  <a:ext uri="{FF2B5EF4-FFF2-40B4-BE49-F238E27FC236}">
                    <a16:creationId xmlns:a16="http://schemas.microsoft.com/office/drawing/2014/main" id="{70F83BC4-91F0-444F-B46E-227A2B3F74AB}"/>
                  </a:ext>
                </a:extLst>
              </p:cNvPr>
              <p:cNvSpPr>
                <a:spLocks noChangeShapeType="1"/>
              </p:cNvSpPr>
              <p:nvPr/>
            </p:nvSpPr>
            <p:spPr bwMode="auto">
              <a:xfrm>
                <a:off x="966" y="1470"/>
                <a:ext cx="0" cy="33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sp>
            <p:nvSpPr>
              <p:cNvPr id="22" name="AutoShape 9">
                <a:extLst>
                  <a:ext uri="{FF2B5EF4-FFF2-40B4-BE49-F238E27FC236}">
                    <a16:creationId xmlns:a16="http://schemas.microsoft.com/office/drawing/2014/main" id="{44FFBE5C-5178-4470-B424-50EA7ACB2FCF}"/>
                  </a:ext>
                </a:extLst>
              </p:cNvPr>
              <p:cNvSpPr>
                <a:spLocks noChangeArrowheads="1"/>
              </p:cNvSpPr>
              <p:nvPr/>
            </p:nvSpPr>
            <p:spPr bwMode="auto">
              <a:xfrm rot="16200000">
                <a:off x="876" y="2352"/>
                <a:ext cx="180" cy="1548"/>
              </a:xfrm>
              <a:prstGeom prst="moon">
                <a:avLst>
                  <a:gd name="adj" fmla="val 50000"/>
                </a:avLst>
              </a:prstGeom>
              <a:gradFill rotWithShape="1">
                <a:gsLst>
                  <a:gs pos="0">
                    <a:srgbClr val="FFCC00">
                      <a:gamma/>
                      <a:shade val="86275"/>
                      <a:invGamma/>
                    </a:srgbClr>
                  </a:gs>
                  <a:gs pos="100000">
                    <a:srgbClr val="FFCC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sp>
            <p:nvSpPr>
              <p:cNvPr id="23" name="Line 10">
                <a:extLst>
                  <a:ext uri="{FF2B5EF4-FFF2-40B4-BE49-F238E27FC236}">
                    <a16:creationId xmlns:a16="http://schemas.microsoft.com/office/drawing/2014/main" id="{D1A31C14-2583-4AAE-967C-F4D81C0CA545}"/>
                  </a:ext>
                </a:extLst>
              </p:cNvPr>
              <p:cNvSpPr>
                <a:spLocks noChangeShapeType="1"/>
              </p:cNvSpPr>
              <p:nvPr/>
            </p:nvSpPr>
            <p:spPr bwMode="auto">
              <a:xfrm flipV="1">
                <a:off x="192" y="1776"/>
                <a:ext cx="768" cy="125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sp>
            <p:nvSpPr>
              <p:cNvPr id="24" name="Line 11">
                <a:extLst>
                  <a:ext uri="{FF2B5EF4-FFF2-40B4-BE49-F238E27FC236}">
                    <a16:creationId xmlns:a16="http://schemas.microsoft.com/office/drawing/2014/main" id="{CB8FB1D0-3791-4BAB-9E89-76AC1FA7A72C}"/>
                  </a:ext>
                </a:extLst>
              </p:cNvPr>
              <p:cNvSpPr>
                <a:spLocks noChangeShapeType="1"/>
              </p:cNvSpPr>
              <p:nvPr/>
            </p:nvSpPr>
            <p:spPr bwMode="auto">
              <a:xfrm>
                <a:off x="960" y="1770"/>
                <a:ext cx="768" cy="127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grpSp>
        <p:grpSp>
          <p:nvGrpSpPr>
            <p:cNvPr id="13" name="Group 12">
              <a:extLst>
                <a:ext uri="{FF2B5EF4-FFF2-40B4-BE49-F238E27FC236}">
                  <a16:creationId xmlns:a16="http://schemas.microsoft.com/office/drawing/2014/main" id="{8F91F788-C49A-436B-B3A0-96649DAC3613}"/>
                </a:ext>
              </a:extLst>
            </p:cNvPr>
            <p:cNvGrpSpPr>
              <a:grpSpLocks/>
            </p:cNvGrpSpPr>
            <p:nvPr/>
          </p:nvGrpSpPr>
          <p:grpSpPr bwMode="auto">
            <a:xfrm>
              <a:off x="3802" y="1246"/>
              <a:ext cx="1548" cy="1746"/>
              <a:chOff x="192" y="1470"/>
              <a:chExt cx="1548" cy="1746"/>
            </a:xfrm>
          </p:grpSpPr>
          <p:sp>
            <p:nvSpPr>
              <p:cNvPr id="17" name="Line 13">
                <a:extLst>
                  <a:ext uri="{FF2B5EF4-FFF2-40B4-BE49-F238E27FC236}">
                    <a16:creationId xmlns:a16="http://schemas.microsoft.com/office/drawing/2014/main" id="{A7BBCB14-4586-429E-B734-0C298119FB8A}"/>
                  </a:ext>
                </a:extLst>
              </p:cNvPr>
              <p:cNvSpPr>
                <a:spLocks noChangeShapeType="1"/>
              </p:cNvSpPr>
              <p:nvPr/>
            </p:nvSpPr>
            <p:spPr bwMode="auto">
              <a:xfrm>
                <a:off x="966" y="1470"/>
                <a:ext cx="0" cy="33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sp>
            <p:nvSpPr>
              <p:cNvPr id="18" name="AutoShape 14">
                <a:extLst>
                  <a:ext uri="{FF2B5EF4-FFF2-40B4-BE49-F238E27FC236}">
                    <a16:creationId xmlns:a16="http://schemas.microsoft.com/office/drawing/2014/main" id="{E57E9CEB-AF6A-4C47-9614-C33CED393AFE}"/>
                  </a:ext>
                </a:extLst>
              </p:cNvPr>
              <p:cNvSpPr>
                <a:spLocks noChangeArrowheads="1"/>
              </p:cNvSpPr>
              <p:nvPr/>
            </p:nvSpPr>
            <p:spPr bwMode="auto">
              <a:xfrm rot="16200000">
                <a:off x="876" y="2352"/>
                <a:ext cx="180" cy="1548"/>
              </a:xfrm>
              <a:prstGeom prst="moon">
                <a:avLst>
                  <a:gd name="adj" fmla="val 50000"/>
                </a:avLst>
              </a:prstGeom>
              <a:gradFill rotWithShape="1">
                <a:gsLst>
                  <a:gs pos="0">
                    <a:srgbClr val="FFCC00">
                      <a:gamma/>
                      <a:shade val="86275"/>
                      <a:invGamma/>
                    </a:srgbClr>
                  </a:gs>
                  <a:gs pos="100000">
                    <a:srgbClr val="FFCC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sp>
            <p:nvSpPr>
              <p:cNvPr id="19" name="Line 15">
                <a:extLst>
                  <a:ext uri="{FF2B5EF4-FFF2-40B4-BE49-F238E27FC236}">
                    <a16:creationId xmlns:a16="http://schemas.microsoft.com/office/drawing/2014/main" id="{6225C63D-15B5-4148-8BBC-C3372A9C8B89}"/>
                  </a:ext>
                </a:extLst>
              </p:cNvPr>
              <p:cNvSpPr>
                <a:spLocks noChangeShapeType="1"/>
              </p:cNvSpPr>
              <p:nvPr/>
            </p:nvSpPr>
            <p:spPr bwMode="auto">
              <a:xfrm flipV="1">
                <a:off x="192" y="1776"/>
                <a:ext cx="768" cy="125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sp>
            <p:nvSpPr>
              <p:cNvPr id="20" name="Line 16">
                <a:extLst>
                  <a:ext uri="{FF2B5EF4-FFF2-40B4-BE49-F238E27FC236}">
                    <a16:creationId xmlns:a16="http://schemas.microsoft.com/office/drawing/2014/main" id="{C29781C7-DB4A-414B-9187-E0B4C59EC9CE}"/>
                  </a:ext>
                </a:extLst>
              </p:cNvPr>
              <p:cNvSpPr>
                <a:spLocks noChangeShapeType="1"/>
              </p:cNvSpPr>
              <p:nvPr/>
            </p:nvSpPr>
            <p:spPr bwMode="auto">
              <a:xfrm>
                <a:off x="960" y="1770"/>
                <a:ext cx="768" cy="127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grpSp>
        <p:sp>
          <p:nvSpPr>
            <p:cNvPr id="14" name="AutoShape 17">
              <a:extLst>
                <a:ext uri="{FF2B5EF4-FFF2-40B4-BE49-F238E27FC236}">
                  <a16:creationId xmlns:a16="http://schemas.microsoft.com/office/drawing/2014/main" id="{6858A06F-DCBF-446C-B2EC-7C9F59386586}"/>
                </a:ext>
              </a:extLst>
            </p:cNvPr>
            <p:cNvSpPr>
              <a:spLocks noChangeArrowheads="1"/>
            </p:cNvSpPr>
            <p:nvPr/>
          </p:nvSpPr>
          <p:spPr bwMode="auto">
            <a:xfrm rot="16200000">
              <a:off x="954" y="2688"/>
              <a:ext cx="504" cy="678"/>
            </a:xfrm>
            <a:prstGeom prst="foldedCorner">
              <a:avLst>
                <a:gd name="adj" fmla="val 12500"/>
              </a:avLst>
            </a:prstGeom>
            <a:gradFill rotWithShape="1">
              <a:gsLst>
                <a:gs pos="0">
                  <a:srgbClr val="FFFF99">
                    <a:gamma/>
                    <a:shade val="85490"/>
                    <a:invGamma/>
                  </a:srgbClr>
                </a:gs>
                <a:gs pos="100000">
                  <a:srgbClr val="FFFF99"/>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sp>
          <p:nvSpPr>
            <p:cNvPr id="15" name="AutoShape 18">
              <a:extLst>
                <a:ext uri="{FF2B5EF4-FFF2-40B4-BE49-F238E27FC236}">
                  <a16:creationId xmlns:a16="http://schemas.microsoft.com/office/drawing/2014/main" id="{DD552D8D-E855-40BE-B4CA-14A6F5E63C9E}"/>
                </a:ext>
              </a:extLst>
            </p:cNvPr>
            <p:cNvSpPr>
              <a:spLocks noChangeArrowheads="1"/>
            </p:cNvSpPr>
            <p:nvPr/>
          </p:nvSpPr>
          <p:spPr bwMode="auto">
            <a:xfrm rot="16200000">
              <a:off x="844" y="2566"/>
              <a:ext cx="504" cy="678"/>
            </a:xfrm>
            <a:prstGeom prst="foldedCorner">
              <a:avLst>
                <a:gd name="adj" fmla="val 12500"/>
              </a:avLst>
            </a:prstGeom>
            <a:gradFill rotWithShape="1">
              <a:gsLst>
                <a:gs pos="0">
                  <a:srgbClr val="FFFF99">
                    <a:gamma/>
                    <a:shade val="85490"/>
                    <a:invGamma/>
                  </a:srgbClr>
                </a:gs>
                <a:gs pos="100000">
                  <a:srgbClr val="FFFF99"/>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sp>
          <p:nvSpPr>
            <p:cNvPr id="16" name="AutoShape 19">
              <a:extLst>
                <a:ext uri="{FF2B5EF4-FFF2-40B4-BE49-F238E27FC236}">
                  <a16:creationId xmlns:a16="http://schemas.microsoft.com/office/drawing/2014/main" id="{3B8BF6B0-9FBB-42FD-9824-2DD7B0D2B7B0}"/>
                </a:ext>
              </a:extLst>
            </p:cNvPr>
            <p:cNvSpPr>
              <a:spLocks noChangeArrowheads="1"/>
            </p:cNvSpPr>
            <p:nvPr/>
          </p:nvSpPr>
          <p:spPr bwMode="auto">
            <a:xfrm rot="16200000">
              <a:off x="884" y="2774"/>
              <a:ext cx="504" cy="678"/>
            </a:xfrm>
            <a:prstGeom prst="foldedCorner">
              <a:avLst>
                <a:gd name="adj" fmla="val 12500"/>
              </a:avLst>
            </a:prstGeom>
            <a:gradFill rotWithShape="1">
              <a:gsLst>
                <a:gs pos="0">
                  <a:srgbClr val="FFFF99">
                    <a:gamma/>
                    <a:shade val="85490"/>
                    <a:invGamma/>
                  </a:srgbClr>
                </a:gs>
                <a:gs pos="100000">
                  <a:srgbClr val="FFFF99"/>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grpSp>
      <p:sp>
        <p:nvSpPr>
          <p:cNvPr id="25" name="AutoShape 112">
            <a:extLst>
              <a:ext uri="{FF2B5EF4-FFF2-40B4-BE49-F238E27FC236}">
                <a16:creationId xmlns:a16="http://schemas.microsoft.com/office/drawing/2014/main" id="{A1F20737-CD9E-4C79-B0A4-3B8D131D4E39}"/>
              </a:ext>
            </a:extLst>
          </p:cNvPr>
          <p:cNvSpPr>
            <a:spLocks noChangeArrowheads="1"/>
          </p:cNvSpPr>
          <p:nvPr/>
        </p:nvSpPr>
        <p:spPr bwMode="auto">
          <a:xfrm rot="10800000">
            <a:off x="5548632" y="3180938"/>
            <a:ext cx="214313" cy="2300288"/>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gradFill rotWithShape="1">
            <a:gsLst>
              <a:gs pos="0">
                <a:schemeClr val="accent1">
                  <a:gamma/>
                  <a:shade val="86275"/>
                  <a:invGamma/>
                </a:schemeClr>
              </a:gs>
              <a:gs pos="100000">
                <a:schemeClr val="accent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sp>
        <p:nvSpPr>
          <p:cNvPr id="26" name="AutoShape 113">
            <a:extLst>
              <a:ext uri="{FF2B5EF4-FFF2-40B4-BE49-F238E27FC236}">
                <a16:creationId xmlns:a16="http://schemas.microsoft.com/office/drawing/2014/main" id="{A03C2A9E-FEA0-4A7A-B57D-8548AFD5B102}"/>
              </a:ext>
            </a:extLst>
          </p:cNvPr>
          <p:cNvSpPr>
            <a:spLocks noChangeArrowheads="1"/>
          </p:cNvSpPr>
          <p:nvPr/>
        </p:nvSpPr>
        <p:spPr bwMode="auto">
          <a:xfrm>
            <a:off x="5605782" y="3059495"/>
            <a:ext cx="100013" cy="114300"/>
          </a:xfrm>
          <a:prstGeom prst="triangle">
            <a:avLst>
              <a:gd name="adj"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spTree>
    <p:extLst>
      <p:ext uri="{BB962C8B-B14F-4D97-AF65-F5344CB8AC3E}">
        <p14:creationId xmlns:p14="http://schemas.microsoft.com/office/powerpoint/2010/main" val="32138564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BFE92-9990-4094-B7B2-01514614F16E}"/>
              </a:ext>
            </a:extLst>
          </p:cNvPr>
          <p:cNvSpPr>
            <a:spLocks noGrp="1"/>
          </p:cNvSpPr>
          <p:nvPr>
            <p:ph type="title"/>
          </p:nvPr>
        </p:nvSpPr>
        <p:spPr>
          <a:xfrm>
            <a:off x="838200" y="270857"/>
            <a:ext cx="10515600" cy="1325563"/>
          </a:xfrm>
        </p:spPr>
        <p:txBody>
          <a:bodyPr/>
          <a:lstStyle/>
          <a:p>
            <a:r>
              <a:rPr lang="en-GB" dirty="0"/>
              <a:t>Tipping the balance</a:t>
            </a:r>
          </a:p>
        </p:txBody>
      </p:sp>
      <p:sp>
        <p:nvSpPr>
          <p:cNvPr id="27" name="Content Placeholder 2">
            <a:extLst>
              <a:ext uri="{FF2B5EF4-FFF2-40B4-BE49-F238E27FC236}">
                <a16:creationId xmlns:a16="http://schemas.microsoft.com/office/drawing/2014/main" id="{0D777898-E902-4CF7-BE23-AFEE32D86BA8}"/>
              </a:ext>
            </a:extLst>
          </p:cNvPr>
          <p:cNvSpPr>
            <a:spLocks noGrp="1"/>
          </p:cNvSpPr>
          <p:nvPr>
            <p:ph idx="1"/>
          </p:nvPr>
        </p:nvSpPr>
        <p:spPr>
          <a:xfrm>
            <a:off x="1604617" y="1958095"/>
            <a:ext cx="7886700" cy="3263504"/>
          </a:xfrm>
        </p:spPr>
        <p:txBody>
          <a:bodyPr/>
          <a:lstStyle/>
          <a:p>
            <a:endParaRPr lang="en-GB" dirty="0"/>
          </a:p>
        </p:txBody>
      </p:sp>
      <p:sp>
        <p:nvSpPr>
          <p:cNvPr id="28" name="Text Box 3">
            <a:extLst>
              <a:ext uri="{FF2B5EF4-FFF2-40B4-BE49-F238E27FC236}">
                <a16:creationId xmlns:a16="http://schemas.microsoft.com/office/drawing/2014/main" id="{4793A537-D209-45A0-87CF-966750FE6564}"/>
              </a:ext>
            </a:extLst>
          </p:cNvPr>
          <p:cNvSpPr txBox="1">
            <a:spLocks noChangeArrowheads="1"/>
          </p:cNvSpPr>
          <p:nvPr/>
        </p:nvSpPr>
        <p:spPr bwMode="auto">
          <a:xfrm>
            <a:off x="2827969" y="2539305"/>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400" b="1" dirty="0">
              <a:solidFill>
                <a:srgbClr val="FF3300"/>
              </a:solidFill>
            </a:endParaRPr>
          </a:p>
        </p:txBody>
      </p:sp>
      <p:grpSp>
        <p:nvGrpSpPr>
          <p:cNvPr id="29" name="Group 25">
            <a:extLst>
              <a:ext uri="{FF2B5EF4-FFF2-40B4-BE49-F238E27FC236}">
                <a16:creationId xmlns:a16="http://schemas.microsoft.com/office/drawing/2014/main" id="{617BA2A9-AE22-4F26-97D4-E54390F97B06}"/>
              </a:ext>
            </a:extLst>
          </p:cNvPr>
          <p:cNvGrpSpPr>
            <a:grpSpLocks/>
          </p:cNvGrpSpPr>
          <p:nvPr/>
        </p:nvGrpSpPr>
        <p:grpSpPr bwMode="auto">
          <a:xfrm>
            <a:off x="2777962" y="2917923"/>
            <a:ext cx="5969794" cy="2724150"/>
            <a:chOff x="336" y="1246"/>
            <a:chExt cx="5014" cy="2288"/>
          </a:xfrm>
        </p:grpSpPr>
        <p:sp>
          <p:nvSpPr>
            <p:cNvPr id="30" name="AutoShape 4">
              <a:extLst>
                <a:ext uri="{FF2B5EF4-FFF2-40B4-BE49-F238E27FC236}">
                  <a16:creationId xmlns:a16="http://schemas.microsoft.com/office/drawing/2014/main" id="{7E67C7A2-34FF-4D64-BFB5-913EB169B2CB}"/>
                </a:ext>
              </a:extLst>
            </p:cNvPr>
            <p:cNvSpPr>
              <a:spLocks noChangeArrowheads="1"/>
            </p:cNvSpPr>
            <p:nvPr/>
          </p:nvSpPr>
          <p:spPr bwMode="auto">
            <a:xfrm rot="10800000">
              <a:off x="2766" y="1602"/>
              <a:ext cx="180" cy="1932"/>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gradFill rotWithShape="1">
              <a:gsLst>
                <a:gs pos="0">
                  <a:schemeClr val="accent1">
                    <a:gamma/>
                    <a:shade val="86275"/>
                    <a:invGamma/>
                  </a:schemeClr>
                </a:gs>
                <a:gs pos="100000">
                  <a:schemeClr val="accent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sp>
          <p:nvSpPr>
            <p:cNvPr id="31" name="AutoShape 5">
              <a:extLst>
                <a:ext uri="{FF2B5EF4-FFF2-40B4-BE49-F238E27FC236}">
                  <a16:creationId xmlns:a16="http://schemas.microsoft.com/office/drawing/2014/main" id="{9D4B0101-AA86-4447-B3DE-4AC101771D72}"/>
                </a:ext>
              </a:extLst>
            </p:cNvPr>
            <p:cNvSpPr>
              <a:spLocks noChangeArrowheads="1"/>
            </p:cNvSpPr>
            <p:nvPr/>
          </p:nvSpPr>
          <p:spPr bwMode="auto">
            <a:xfrm>
              <a:off x="2814" y="1500"/>
              <a:ext cx="84" cy="96"/>
            </a:xfrm>
            <a:prstGeom prst="triangle">
              <a:avLst>
                <a:gd name="adj"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sp>
          <p:nvSpPr>
            <p:cNvPr id="32" name="Rectangle 6">
              <a:extLst>
                <a:ext uri="{FF2B5EF4-FFF2-40B4-BE49-F238E27FC236}">
                  <a16:creationId xmlns:a16="http://schemas.microsoft.com/office/drawing/2014/main" id="{A30FD975-776B-4617-8B00-B53C41953F80}"/>
                </a:ext>
              </a:extLst>
            </p:cNvPr>
            <p:cNvSpPr>
              <a:spLocks noChangeArrowheads="1"/>
            </p:cNvSpPr>
            <p:nvPr/>
          </p:nvSpPr>
          <p:spPr bwMode="auto">
            <a:xfrm rot="-489655">
              <a:off x="1044" y="1428"/>
              <a:ext cx="3606" cy="56"/>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grpSp>
          <p:nvGrpSpPr>
            <p:cNvPr id="33" name="Group 7">
              <a:extLst>
                <a:ext uri="{FF2B5EF4-FFF2-40B4-BE49-F238E27FC236}">
                  <a16:creationId xmlns:a16="http://schemas.microsoft.com/office/drawing/2014/main" id="{0F36265F-69F3-4F6F-B9A8-0A844E697FDB}"/>
                </a:ext>
              </a:extLst>
            </p:cNvPr>
            <p:cNvGrpSpPr>
              <a:grpSpLocks/>
            </p:cNvGrpSpPr>
            <p:nvPr/>
          </p:nvGrpSpPr>
          <p:grpSpPr bwMode="auto">
            <a:xfrm>
              <a:off x="336" y="1728"/>
              <a:ext cx="1548" cy="1746"/>
              <a:chOff x="192" y="1470"/>
              <a:chExt cx="1548" cy="1746"/>
            </a:xfrm>
          </p:grpSpPr>
          <p:sp>
            <p:nvSpPr>
              <p:cNvPr id="42" name="Line 8">
                <a:extLst>
                  <a:ext uri="{FF2B5EF4-FFF2-40B4-BE49-F238E27FC236}">
                    <a16:creationId xmlns:a16="http://schemas.microsoft.com/office/drawing/2014/main" id="{7E7C0003-9F9F-4B9A-8C48-8B1535813BCC}"/>
                  </a:ext>
                </a:extLst>
              </p:cNvPr>
              <p:cNvSpPr>
                <a:spLocks noChangeShapeType="1"/>
              </p:cNvSpPr>
              <p:nvPr/>
            </p:nvSpPr>
            <p:spPr bwMode="auto">
              <a:xfrm>
                <a:off x="966" y="1470"/>
                <a:ext cx="0" cy="33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sp>
            <p:nvSpPr>
              <p:cNvPr id="43" name="AutoShape 9">
                <a:extLst>
                  <a:ext uri="{FF2B5EF4-FFF2-40B4-BE49-F238E27FC236}">
                    <a16:creationId xmlns:a16="http://schemas.microsoft.com/office/drawing/2014/main" id="{5A32C0E2-619D-406D-AA6C-FA769B59E7E0}"/>
                  </a:ext>
                </a:extLst>
              </p:cNvPr>
              <p:cNvSpPr>
                <a:spLocks noChangeArrowheads="1"/>
              </p:cNvSpPr>
              <p:nvPr/>
            </p:nvSpPr>
            <p:spPr bwMode="auto">
              <a:xfrm rot="16200000">
                <a:off x="876" y="2352"/>
                <a:ext cx="180" cy="1548"/>
              </a:xfrm>
              <a:prstGeom prst="moon">
                <a:avLst>
                  <a:gd name="adj" fmla="val 50000"/>
                </a:avLst>
              </a:prstGeom>
              <a:gradFill rotWithShape="1">
                <a:gsLst>
                  <a:gs pos="0">
                    <a:srgbClr val="FFCC00">
                      <a:gamma/>
                      <a:shade val="86275"/>
                      <a:invGamma/>
                    </a:srgbClr>
                  </a:gs>
                  <a:gs pos="100000">
                    <a:srgbClr val="FFCC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sp>
            <p:nvSpPr>
              <p:cNvPr id="44" name="Line 10">
                <a:extLst>
                  <a:ext uri="{FF2B5EF4-FFF2-40B4-BE49-F238E27FC236}">
                    <a16:creationId xmlns:a16="http://schemas.microsoft.com/office/drawing/2014/main" id="{5C4B5B83-939D-4F14-8B0F-33E0F1DD422B}"/>
                  </a:ext>
                </a:extLst>
              </p:cNvPr>
              <p:cNvSpPr>
                <a:spLocks noChangeShapeType="1"/>
              </p:cNvSpPr>
              <p:nvPr/>
            </p:nvSpPr>
            <p:spPr bwMode="auto">
              <a:xfrm flipV="1">
                <a:off x="192" y="1776"/>
                <a:ext cx="768" cy="125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sp>
            <p:nvSpPr>
              <p:cNvPr id="45" name="Line 11">
                <a:extLst>
                  <a:ext uri="{FF2B5EF4-FFF2-40B4-BE49-F238E27FC236}">
                    <a16:creationId xmlns:a16="http://schemas.microsoft.com/office/drawing/2014/main" id="{47556FEE-BD7F-4E75-9649-EFF6A9FD2F3D}"/>
                  </a:ext>
                </a:extLst>
              </p:cNvPr>
              <p:cNvSpPr>
                <a:spLocks noChangeShapeType="1"/>
              </p:cNvSpPr>
              <p:nvPr/>
            </p:nvSpPr>
            <p:spPr bwMode="auto">
              <a:xfrm>
                <a:off x="960" y="1770"/>
                <a:ext cx="768" cy="127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grpSp>
        <p:grpSp>
          <p:nvGrpSpPr>
            <p:cNvPr id="34" name="Group 12">
              <a:extLst>
                <a:ext uri="{FF2B5EF4-FFF2-40B4-BE49-F238E27FC236}">
                  <a16:creationId xmlns:a16="http://schemas.microsoft.com/office/drawing/2014/main" id="{22D7520B-6561-40BA-98ED-1FDBC56496D2}"/>
                </a:ext>
              </a:extLst>
            </p:cNvPr>
            <p:cNvGrpSpPr>
              <a:grpSpLocks/>
            </p:cNvGrpSpPr>
            <p:nvPr/>
          </p:nvGrpSpPr>
          <p:grpSpPr bwMode="auto">
            <a:xfrm>
              <a:off x="3802" y="1246"/>
              <a:ext cx="1548" cy="1746"/>
              <a:chOff x="192" y="1470"/>
              <a:chExt cx="1548" cy="1746"/>
            </a:xfrm>
          </p:grpSpPr>
          <p:sp>
            <p:nvSpPr>
              <p:cNvPr id="38" name="Line 13">
                <a:extLst>
                  <a:ext uri="{FF2B5EF4-FFF2-40B4-BE49-F238E27FC236}">
                    <a16:creationId xmlns:a16="http://schemas.microsoft.com/office/drawing/2014/main" id="{D0A28441-3137-415C-8870-010E8D0AD347}"/>
                  </a:ext>
                </a:extLst>
              </p:cNvPr>
              <p:cNvSpPr>
                <a:spLocks noChangeShapeType="1"/>
              </p:cNvSpPr>
              <p:nvPr/>
            </p:nvSpPr>
            <p:spPr bwMode="auto">
              <a:xfrm>
                <a:off x="966" y="1470"/>
                <a:ext cx="0" cy="33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sp>
            <p:nvSpPr>
              <p:cNvPr id="39" name="AutoShape 14">
                <a:extLst>
                  <a:ext uri="{FF2B5EF4-FFF2-40B4-BE49-F238E27FC236}">
                    <a16:creationId xmlns:a16="http://schemas.microsoft.com/office/drawing/2014/main" id="{9D9D618B-CC57-4F16-844C-925B071D683C}"/>
                  </a:ext>
                </a:extLst>
              </p:cNvPr>
              <p:cNvSpPr>
                <a:spLocks noChangeArrowheads="1"/>
              </p:cNvSpPr>
              <p:nvPr/>
            </p:nvSpPr>
            <p:spPr bwMode="auto">
              <a:xfrm rot="16200000">
                <a:off x="876" y="2352"/>
                <a:ext cx="180" cy="1548"/>
              </a:xfrm>
              <a:prstGeom prst="moon">
                <a:avLst>
                  <a:gd name="adj" fmla="val 50000"/>
                </a:avLst>
              </a:prstGeom>
              <a:gradFill rotWithShape="1">
                <a:gsLst>
                  <a:gs pos="0">
                    <a:srgbClr val="FFCC00">
                      <a:gamma/>
                      <a:shade val="86275"/>
                      <a:invGamma/>
                    </a:srgbClr>
                  </a:gs>
                  <a:gs pos="100000">
                    <a:srgbClr val="FFCC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sp>
            <p:nvSpPr>
              <p:cNvPr id="40" name="Line 15">
                <a:extLst>
                  <a:ext uri="{FF2B5EF4-FFF2-40B4-BE49-F238E27FC236}">
                    <a16:creationId xmlns:a16="http://schemas.microsoft.com/office/drawing/2014/main" id="{7BE5F15A-E6A8-4C2D-8985-D927AE43FF2A}"/>
                  </a:ext>
                </a:extLst>
              </p:cNvPr>
              <p:cNvSpPr>
                <a:spLocks noChangeShapeType="1"/>
              </p:cNvSpPr>
              <p:nvPr/>
            </p:nvSpPr>
            <p:spPr bwMode="auto">
              <a:xfrm flipV="1">
                <a:off x="192" y="1776"/>
                <a:ext cx="768" cy="125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sp>
            <p:nvSpPr>
              <p:cNvPr id="41" name="Line 16">
                <a:extLst>
                  <a:ext uri="{FF2B5EF4-FFF2-40B4-BE49-F238E27FC236}">
                    <a16:creationId xmlns:a16="http://schemas.microsoft.com/office/drawing/2014/main" id="{345A70B9-2B4C-4DE0-ABD1-EB1B30FF0B5E}"/>
                  </a:ext>
                </a:extLst>
              </p:cNvPr>
              <p:cNvSpPr>
                <a:spLocks noChangeShapeType="1"/>
              </p:cNvSpPr>
              <p:nvPr/>
            </p:nvSpPr>
            <p:spPr bwMode="auto">
              <a:xfrm>
                <a:off x="960" y="1770"/>
                <a:ext cx="768" cy="127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grpSp>
        <p:sp>
          <p:nvSpPr>
            <p:cNvPr id="35" name="AutoShape 17">
              <a:extLst>
                <a:ext uri="{FF2B5EF4-FFF2-40B4-BE49-F238E27FC236}">
                  <a16:creationId xmlns:a16="http://schemas.microsoft.com/office/drawing/2014/main" id="{7DC86140-9FAB-4BAA-801B-963A2C5EDE29}"/>
                </a:ext>
              </a:extLst>
            </p:cNvPr>
            <p:cNvSpPr>
              <a:spLocks noChangeArrowheads="1"/>
            </p:cNvSpPr>
            <p:nvPr/>
          </p:nvSpPr>
          <p:spPr bwMode="auto">
            <a:xfrm rot="16200000">
              <a:off x="954" y="2688"/>
              <a:ext cx="504" cy="678"/>
            </a:xfrm>
            <a:prstGeom prst="foldedCorner">
              <a:avLst>
                <a:gd name="adj" fmla="val 12500"/>
              </a:avLst>
            </a:prstGeom>
            <a:gradFill rotWithShape="1">
              <a:gsLst>
                <a:gs pos="0">
                  <a:srgbClr val="FFFF99">
                    <a:gamma/>
                    <a:shade val="85490"/>
                    <a:invGamma/>
                  </a:srgbClr>
                </a:gs>
                <a:gs pos="100000">
                  <a:srgbClr val="FFFF99"/>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sp>
          <p:nvSpPr>
            <p:cNvPr id="36" name="AutoShape 18">
              <a:extLst>
                <a:ext uri="{FF2B5EF4-FFF2-40B4-BE49-F238E27FC236}">
                  <a16:creationId xmlns:a16="http://schemas.microsoft.com/office/drawing/2014/main" id="{6AA80C05-2B72-462C-8A18-49A121E8F143}"/>
                </a:ext>
              </a:extLst>
            </p:cNvPr>
            <p:cNvSpPr>
              <a:spLocks noChangeArrowheads="1"/>
            </p:cNvSpPr>
            <p:nvPr/>
          </p:nvSpPr>
          <p:spPr bwMode="auto">
            <a:xfrm rot="16200000">
              <a:off x="844" y="2566"/>
              <a:ext cx="504" cy="678"/>
            </a:xfrm>
            <a:prstGeom prst="foldedCorner">
              <a:avLst>
                <a:gd name="adj" fmla="val 12500"/>
              </a:avLst>
            </a:prstGeom>
            <a:gradFill rotWithShape="1">
              <a:gsLst>
                <a:gs pos="0">
                  <a:srgbClr val="FFFF99">
                    <a:gamma/>
                    <a:shade val="85490"/>
                    <a:invGamma/>
                  </a:srgbClr>
                </a:gs>
                <a:gs pos="100000">
                  <a:srgbClr val="FFFF99"/>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sp>
          <p:nvSpPr>
            <p:cNvPr id="37" name="AutoShape 19">
              <a:extLst>
                <a:ext uri="{FF2B5EF4-FFF2-40B4-BE49-F238E27FC236}">
                  <a16:creationId xmlns:a16="http://schemas.microsoft.com/office/drawing/2014/main" id="{16EAF00E-4D45-4D94-A097-1464B0E4F272}"/>
                </a:ext>
              </a:extLst>
            </p:cNvPr>
            <p:cNvSpPr>
              <a:spLocks noChangeArrowheads="1"/>
            </p:cNvSpPr>
            <p:nvPr/>
          </p:nvSpPr>
          <p:spPr bwMode="auto">
            <a:xfrm rot="16200000">
              <a:off x="884" y="2774"/>
              <a:ext cx="504" cy="678"/>
            </a:xfrm>
            <a:prstGeom prst="foldedCorner">
              <a:avLst>
                <a:gd name="adj" fmla="val 12500"/>
              </a:avLst>
            </a:prstGeom>
            <a:gradFill rotWithShape="1">
              <a:gsLst>
                <a:gs pos="0">
                  <a:srgbClr val="FFFF99">
                    <a:gamma/>
                    <a:shade val="85490"/>
                    <a:invGamma/>
                  </a:srgbClr>
                </a:gs>
                <a:gs pos="100000">
                  <a:srgbClr val="FFFF99"/>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grpSp>
      <p:pic>
        <p:nvPicPr>
          <p:cNvPr id="46" name="Picture 43" descr="MC900022452[1]">
            <a:extLst>
              <a:ext uri="{FF2B5EF4-FFF2-40B4-BE49-F238E27FC236}">
                <a16:creationId xmlns:a16="http://schemas.microsoft.com/office/drawing/2014/main" id="{BF5E0099-984F-4E68-AF86-F476B0932A6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41579" y="4319290"/>
            <a:ext cx="1431131" cy="686990"/>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8">
            <a:extLst>
              <a:ext uri="{FF2B5EF4-FFF2-40B4-BE49-F238E27FC236}">
                <a16:creationId xmlns:a16="http://schemas.microsoft.com/office/drawing/2014/main" id="{292CCDD4-C311-4174-A233-37BA5F1DF49C}"/>
              </a:ext>
            </a:extLst>
          </p:cNvPr>
          <p:cNvGrpSpPr>
            <a:grpSpLocks/>
          </p:cNvGrpSpPr>
          <p:nvPr/>
        </p:nvGrpSpPr>
        <p:grpSpPr bwMode="auto">
          <a:xfrm>
            <a:off x="2777962" y="2539305"/>
            <a:ext cx="5969794" cy="3102769"/>
            <a:chOff x="336" y="928"/>
            <a:chExt cx="5014" cy="2606"/>
          </a:xfrm>
        </p:grpSpPr>
        <p:sp>
          <p:nvSpPr>
            <p:cNvPr id="48" name="Text Box 49">
              <a:extLst>
                <a:ext uri="{FF2B5EF4-FFF2-40B4-BE49-F238E27FC236}">
                  <a16:creationId xmlns:a16="http://schemas.microsoft.com/office/drawing/2014/main" id="{C78D9224-B6D7-4A38-9A89-5A262264A48D}"/>
                </a:ext>
              </a:extLst>
            </p:cNvPr>
            <p:cNvSpPr txBox="1">
              <a:spLocks noChangeArrowheads="1"/>
            </p:cNvSpPr>
            <p:nvPr/>
          </p:nvSpPr>
          <p:spPr bwMode="auto">
            <a:xfrm>
              <a:off x="378" y="928"/>
              <a:ext cx="155"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400" b="1" dirty="0">
                <a:solidFill>
                  <a:srgbClr val="FF3300"/>
                </a:solidFill>
              </a:endParaRPr>
            </a:p>
          </p:txBody>
        </p:sp>
        <p:sp>
          <p:nvSpPr>
            <p:cNvPr id="49" name="AutoShape 50">
              <a:extLst>
                <a:ext uri="{FF2B5EF4-FFF2-40B4-BE49-F238E27FC236}">
                  <a16:creationId xmlns:a16="http://schemas.microsoft.com/office/drawing/2014/main" id="{A0E450CB-FEB7-435C-9B4B-AB5FA7510889}"/>
                </a:ext>
              </a:extLst>
            </p:cNvPr>
            <p:cNvSpPr>
              <a:spLocks noChangeArrowheads="1"/>
            </p:cNvSpPr>
            <p:nvPr/>
          </p:nvSpPr>
          <p:spPr bwMode="auto">
            <a:xfrm rot="10800000">
              <a:off x="2766" y="1602"/>
              <a:ext cx="180" cy="1932"/>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gradFill rotWithShape="1">
              <a:gsLst>
                <a:gs pos="0">
                  <a:schemeClr val="accent1">
                    <a:gamma/>
                    <a:shade val="86275"/>
                    <a:invGamma/>
                  </a:schemeClr>
                </a:gs>
                <a:gs pos="100000">
                  <a:schemeClr val="accent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sp>
          <p:nvSpPr>
            <p:cNvPr id="50" name="AutoShape 51">
              <a:extLst>
                <a:ext uri="{FF2B5EF4-FFF2-40B4-BE49-F238E27FC236}">
                  <a16:creationId xmlns:a16="http://schemas.microsoft.com/office/drawing/2014/main" id="{9842560C-D324-426A-80FD-A1A1FFFB82C7}"/>
                </a:ext>
              </a:extLst>
            </p:cNvPr>
            <p:cNvSpPr>
              <a:spLocks noChangeArrowheads="1"/>
            </p:cNvSpPr>
            <p:nvPr/>
          </p:nvSpPr>
          <p:spPr bwMode="auto">
            <a:xfrm>
              <a:off x="2814" y="1500"/>
              <a:ext cx="84" cy="96"/>
            </a:xfrm>
            <a:prstGeom prst="triangle">
              <a:avLst>
                <a:gd name="adj"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sp>
          <p:nvSpPr>
            <p:cNvPr id="51" name="Rectangle 52">
              <a:extLst>
                <a:ext uri="{FF2B5EF4-FFF2-40B4-BE49-F238E27FC236}">
                  <a16:creationId xmlns:a16="http://schemas.microsoft.com/office/drawing/2014/main" id="{76B3BB78-FB7E-4356-9C7A-2A75BE6FAF48}"/>
                </a:ext>
              </a:extLst>
            </p:cNvPr>
            <p:cNvSpPr>
              <a:spLocks noChangeArrowheads="1"/>
            </p:cNvSpPr>
            <p:nvPr/>
          </p:nvSpPr>
          <p:spPr bwMode="auto">
            <a:xfrm rot="-367243">
              <a:off x="1044" y="1428"/>
              <a:ext cx="3606" cy="56"/>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grpSp>
          <p:nvGrpSpPr>
            <p:cNvPr id="52" name="Group 53">
              <a:extLst>
                <a:ext uri="{FF2B5EF4-FFF2-40B4-BE49-F238E27FC236}">
                  <a16:creationId xmlns:a16="http://schemas.microsoft.com/office/drawing/2014/main" id="{C687A878-C553-4138-9639-731D7B3E4E72}"/>
                </a:ext>
              </a:extLst>
            </p:cNvPr>
            <p:cNvGrpSpPr>
              <a:grpSpLocks/>
            </p:cNvGrpSpPr>
            <p:nvPr/>
          </p:nvGrpSpPr>
          <p:grpSpPr bwMode="auto">
            <a:xfrm>
              <a:off x="336" y="1662"/>
              <a:ext cx="1548" cy="1746"/>
              <a:chOff x="192" y="1470"/>
              <a:chExt cx="1548" cy="1746"/>
            </a:xfrm>
          </p:grpSpPr>
          <p:sp>
            <p:nvSpPr>
              <p:cNvPr id="62" name="Line 54">
                <a:extLst>
                  <a:ext uri="{FF2B5EF4-FFF2-40B4-BE49-F238E27FC236}">
                    <a16:creationId xmlns:a16="http://schemas.microsoft.com/office/drawing/2014/main" id="{72FE6459-01B6-4DD7-B643-02F347495979}"/>
                  </a:ext>
                </a:extLst>
              </p:cNvPr>
              <p:cNvSpPr>
                <a:spLocks noChangeShapeType="1"/>
              </p:cNvSpPr>
              <p:nvPr/>
            </p:nvSpPr>
            <p:spPr bwMode="auto">
              <a:xfrm>
                <a:off x="966" y="1470"/>
                <a:ext cx="0" cy="33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sp>
            <p:nvSpPr>
              <p:cNvPr id="63" name="AutoShape 55">
                <a:extLst>
                  <a:ext uri="{FF2B5EF4-FFF2-40B4-BE49-F238E27FC236}">
                    <a16:creationId xmlns:a16="http://schemas.microsoft.com/office/drawing/2014/main" id="{B807D319-54C3-43DA-BC4B-BDEBCA87F74F}"/>
                  </a:ext>
                </a:extLst>
              </p:cNvPr>
              <p:cNvSpPr>
                <a:spLocks noChangeArrowheads="1"/>
              </p:cNvSpPr>
              <p:nvPr/>
            </p:nvSpPr>
            <p:spPr bwMode="auto">
              <a:xfrm rot="16200000">
                <a:off x="876" y="2352"/>
                <a:ext cx="180" cy="1548"/>
              </a:xfrm>
              <a:prstGeom prst="moon">
                <a:avLst>
                  <a:gd name="adj" fmla="val 50000"/>
                </a:avLst>
              </a:prstGeom>
              <a:gradFill rotWithShape="1">
                <a:gsLst>
                  <a:gs pos="0">
                    <a:srgbClr val="FFCC00">
                      <a:gamma/>
                      <a:shade val="86275"/>
                      <a:invGamma/>
                    </a:srgbClr>
                  </a:gs>
                  <a:gs pos="100000">
                    <a:srgbClr val="FFCC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sp>
            <p:nvSpPr>
              <p:cNvPr id="64" name="Line 56">
                <a:extLst>
                  <a:ext uri="{FF2B5EF4-FFF2-40B4-BE49-F238E27FC236}">
                    <a16:creationId xmlns:a16="http://schemas.microsoft.com/office/drawing/2014/main" id="{1D87753A-4589-4201-AA28-1C7D5CD6C09D}"/>
                  </a:ext>
                </a:extLst>
              </p:cNvPr>
              <p:cNvSpPr>
                <a:spLocks noChangeShapeType="1"/>
              </p:cNvSpPr>
              <p:nvPr/>
            </p:nvSpPr>
            <p:spPr bwMode="auto">
              <a:xfrm flipV="1">
                <a:off x="192" y="1776"/>
                <a:ext cx="768" cy="125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sp>
            <p:nvSpPr>
              <p:cNvPr id="65" name="Line 57">
                <a:extLst>
                  <a:ext uri="{FF2B5EF4-FFF2-40B4-BE49-F238E27FC236}">
                    <a16:creationId xmlns:a16="http://schemas.microsoft.com/office/drawing/2014/main" id="{092DC61A-3CA9-4FAA-B234-18F24C5232EB}"/>
                  </a:ext>
                </a:extLst>
              </p:cNvPr>
              <p:cNvSpPr>
                <a:spLocks noChangeShapeType="1"/>
              </p:cNvSpPr>
              <p:nvPr/>
            </p:nvSpPr>
            <p:spPr bwMode="auto">
              <a:xfrm>
                <a:off x="960" y="1770"/>
                <a:ext cx="768" cy="127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grpSp>
        <p:grpSp>
          <p:nvGrpSpPr>
            <p:cNvPr id="53" name="Group 58">
              <a:extLst>
                <a:ext uri="{FF2B5EF4-FFF2-40B4-BE49-F238E27FC236}">
                  <a16:creationId xmlns:a16="http://schemas.microsoft.com/office/drawing/2014/main" id="{A9D89345-AE1D-4174-9129-E4D80D8A6352}"/>
                </a:ext>
              </a:extLst>
            </p:cNvPr>
            <p:cNvGrpSpPr>
              <a:grpSpLocks/>
            </p:cNvGrpSpPr>
            <p:nvPr/>
          </p:nvGrpSpPr>
          <p:grpSpPr bwMode="auto">
            <a:xfrm>
              <a:off x="3802" y="1300"/>
              <a:ext cx="1548" cy="1746"/>
              <a:chOff x="192" y="1470"/>
              <a:chExt cx="1548" cy="1746"/>
            </a:xfrm>
          </p:grpSpPr>
          <p:sp>
            <p:nvSpPr>
              <p:cNvPr id="58" name="Line 59">
                <a:extLst>
                  <a:ext uri="{FF2B5EF4-FFF2-40B4-BE49-F238E27FC236}">
                    <a16:creationId xmlns:a16="http://schemas.microsoft.com/office/drawing/2014/main" id="{C1FDE4F9-9F05-449A-9962-4CF8405D76AB}"/>
                  </a:ext>
                </a:extLst>
              </p:cNvPr>
              <p:cNvSpPr>
                <a:spLocks noChangeShapeType="1"/>
              </p:cNvSpPr>
              <p:nvPr/>
            </p:nvSpPr>
            <p:spPr bwMode="auto">
              <a:xfrm>
                <a:off x="966" y="1470"/>
                <a:ext cx="0" cy="33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sp>
            <p:nvSpPr>
              <p:cNvPr id="59" name="AutoShape 60">
                <a:extLst>
                  <a:ext uri="{FF2B5EF4-FFF2-40B4-BE49-F238E27FC236}">
                    <a16:creationId xmlns:a16="http://schemas.microsoft.com/office/drawing/2014/main" id="{C7C2F648-B0F2-46DA-B863-AA0C573E7258}"/>
                  </a:ext>
                </a:extLst>
              </p:cNvPr>
              <p:cNvSpPr>
                <a:spLocks noChangeArrowheads="1"/>
              </p:cNvSpPr>
              <p:nvPr/>
            </p:nvSpPr>
            <p:spPr bwMode="auto">
              <a:xfrm rot="16200000">
                <a:off x="876" y="2352"/>
                <a:ext cx="180" cy="1548"/>
              </a:xfrm>
              <a:prstGeom prst="moon">
                <a:avLst>
                  <a:gd name="adj" fmla="val 50000"/>
                </a:avLst>
              </a:prstGeom>
              <a:gradFill rotWithShape="1">
                <a:gsLst>
                  <a:gs pos="0">
                    <a:srgbClr val="FFCC00">
                      <a:gamma/>
                      <a:shade val="86275"/>
                      <a:invGamma/>
                    </a:srgbClr>
                  </a:gs>
                  <a:gs pos="100000">
                    <a:srgbClr val="FFCC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sp>
            <p:nvSpPr>
              <p:cNvPr id="60" name="Line 61">
                <a:extLst>
                  <a:ext uri="{FF2B5EF4-FFF2-40B4-BE49-F238E27FC236}">
                    <a16:creationId xmlns:a16="http://schemas.microsoft.com/office/drawing/2014/main" id="{7099119B-CBA1-4C62-9B36-B70FCBAA4A94}"/>
                  </a:ext>
                </a:extLst>
              </p:cNvPr>
              <p:cNvSpPr>
                <a:spLocks noChangeShapeType="1"/>
              </p:cNvSpPr>
              <p:nvPr/>
            </p:nvSpPr>
            <p:spPr bwMode="auto">
              <a:xfrm flipV="1">
                <a:off x="192" y="1776"/>
                <a:ext cx="768" cy="125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sp>
            <p:nvSpPr>
              <p:cNvPr id="61" name="Line 62">
                <a:extLst>
                  <a:ext uri="{FF2B5EF4-FFF2-40B4-BE49-F238E27FC236}">
                    <a16:creationId xmlns:a16="http://schemas.microsoft.com/office/drawing/2014/main" id="{49C7B8B8-2758-4BB1-A093-41D7CECE6B48}"/>
                  </a:ext>
                </a:extLst>
              </p:cNvPr>
              <p:cNvSpPr>
                <a:spLocks noChangeShapeType="1"/>
              </p:cNvSpPr>
              <p:nvPr/>
            </p:nvSpPr>
            <p:spPr bwMode="auto">
              <a:xfrm>
                <a:off x="960" y="1770"/>
                <a:ext cx="768" cy="127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grpSp>
        <p:sp>
          <p:nvSpPr>
            <p:cNvPr id="54" name="AutoShape 63">
              <a:extLst>
                <a:ext uri="{FF2B5EF4-FFF2-40B4-BE49-F238E27FC236}">
                  <a16:creationId xmlns:a16="http://schemas.microsoft.com/office/drawing/2014/main" id="{4129CF30-74C8-4E25-826A-8060B5228EBD}"/>
                </a:ext>
              </a:extLst>
            </p:cNvPr>
            <p:cNvSpPr>
              <a:spLocks noChangeArrowheads="1"/>
            </p:cNvSpPr>
            <p:nvPr/>
          </p:nvSpPr>
          <p:spPr bwMode="auto">
            <a:xfrm rot="16200000">
              <a:off x="954" y="2622"/>
              <a:ext cx="504" cy="678"/>
            </a:xfrm>
            <a:prstGeom prst="foldedCorner">
              <a:avLst>
                <a:gd name="adj" fmla="val 12500"/>
              </a:avLst>
            </a:prstGeom>
            <a:gradFill rotWithShape="1">
              <a:gsLst>
                <a:gs pos="0">
                  <a:srgbClr val="FFFF99">
                    <a:gamma/>
                    <a:shade val="85490"/>
                    <a:invGamma/>
                  </a:srgbClr>
                </a:gs>
                <a:gs pos="100000">
                  <a:srgbClr val="FFFF99"/>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sp>
          <p:nvSpPr>
            <p:cNvPr id="55" name="AutoShape 64">
              <a:extLst>
                <a:ext uri="{FF2B5EF4-FFF2-40B4-BE49-F238E27FC236}">
                  <a16:creationId xmlns:a16="http://schemas.microsoft.com/office/drawing/2014/main" id="{082C0E18-0BFB-47C4-9743-5606334D9050}"/>
                </a:ext>
              </a:extLst>
            </p:cNvPr>
            <p:cNvSpPr>
              <a:spLocks noChangeArrowheads="1"/>
            </p:cNvSpPr>
            <p:nvPr/>
          </p:nvSpPr>
          <p:spPr bwMode="auto">
            <a:xfrm rot="16200000">
              <a:off x="844" y="2500"/>
              <a:ext cx="504" cy="678"/>
            </a:xfrm>
            <a:prstGeom prst="foldedCorner">
              <a:avLst>
                <a:gd name="adj" fmla="val 12500"/>
              </a:avLst>
            </a:prstGeom>
            <a:gradFill rotWithShape="1">
              <a:gsLst>
                <a:gs pos="0">
                  <a:srgbClr val="FFFF99">
                    <a:gamma/>
                    <a:shade val="85490"/>
                    <a:invGamma/>
                  </a:srgbClr>
                </a:gs>
                <a:gs pos="100000">
                  <a:srgbClr val="FFFF99"/>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sp>
          <p:nvSpPr>
            <p:cNvPr id="56" name="AutoShape 65">
              <a:extLst>
                <a:ext uri="{FF2B5EF4-FFF2-40B4-BE49-F238E27FC236}">
                  <a16:creationId xmlns:a16="http://schemas.microsoft.com/office/drawing/2014/main" id="{AE9D5BEC-A6F1-4D7B-B97E-AC5EB82DF9DC}"/>
                </a:ext>
              </a:extLst>
            </p:cNvPr>
            <p:cNvSpPr>
              <a:spLocks noChangeArrowheads="1"/>
            </p:cNvSpPr>
            <p:nvPr/>
          </p:nvSpPr>
          <p:spPr bwMode="auto">
            <a:xfrm rot="16200000">
              <a:off x="884" y="2708"/>
              <a:ext cx="504" cy="678"/>
            </a:xfrm>
            <a:prstGeom prst="foldedCorner">
              <a:avLst>
                <a:gd name="adj" fmla="val 12500"/>
              </a:avLst>
            </a:prstGeom>
            <a:gradFill rotWithShape="1">
              <a:gsLst>
                <a:gs pos="0">
                  <a:srgbClr val="FFFF99">
                    <a:gamma/>
                    <a:shade val="85490"/>
                    <a:invGamma/>
                  </a:srgbClr>
                </a:gs>
                <a:gs pos="100000">
                  <a:srgbClr val="FFFF99"/>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pic>
          <p:nvPicPr>
            <p:cNvPr id="57" name="Picture 66" descr="MC900022452[1]">
              <a:extLst>
                <a:ext uri="{FF2B5EF4-FFF2-40B4-BE49-F238E27FC236}">
                  <a16:creationId xmlns:a16="http://schemas.microsoft.com/office/drawing/2014/main" id="{7DD2ECF1-3706-4BAC-96F8-AA987434211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33" y="2477"/>
              <a:ext cx="1202" cy="577"/>
            </a:xfrm>
            <a:prstGeom prst="rect">
              <a:avLst/>
            </a:prstGeom>
            <a:noFill/>
            <a:extLst>
              <a:ext uri="{909E8E84-426E-40DD-AFC4-6F175D3DCCD1}">
                <a14:hiddenFill xmlns:a14="http://schemas.microsoft.com/office/drawing/2010/main">
                  <a:solidFill>
                    <a:srgbClr val="FFFFFF"/>
                  </a:solidFill>
                </a14:hiddenFill>
              </a:ext>
            </a:extLst>
          </p:spPr>
        </p:pic>
      </p:grpSp>
      <p:pic>
        <p:nvPicPr>
          <p:cNvPr id="66" name="Picture 69" descr="MC900022452[1]">
            <a:extLst>
              <a:ext uri="{FF2B5EF4-FFF2-40B4-BE49-F238E27FC236}">
                <a16:creationId xmlns:a16="http://schemas.microsoft.com/office/drawing/2014/main" id="{E0F75EA7-2ED6-4C31-B499-83569701130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9231700">
            <a:off x="7669050" y="4581227"/>
            <a:ext cx="1431131" cy="686990"/>
          </a:xfrm>
          <a:prstGeom prst="rect">
            <a:avLst/>
          </a:prstGeom>
          <a:noFill/>
          <a:extLst>
            <a:ext uri="{909E8E84-426E-40DD-AFC4-6F175D3DCCD1}">
              <a14:hiddenFill xmlns:a14="http://schemas.microsoft.com/office/drawing/2010/main">
                <a:solidFill>
                  <a:srgbClr val="FFFFFF"/>
                </a:solidFill>
              </a14:hiddenFill>
            </a:ext>
          </a:extLst>
        </p:spPr>
      </p:pic>
      <p:grpSp>
        <p:nvGrpSpPr>
          <p:cNvPr id="67" name="Group 70">
            <a:extLst>
              <a:ext uri="{FF2B5EF4-FFF2-40B4-BE49-F238E27FC236}">
                <a16:creationId xmlns:a16="http://schemas.microsoft.com/office/drawing/2014/main" id="{97A29E88-C82C-4E54-934C-F35333E75EE9}"/>
              </a:ext>
            </a:extLst>
          </p:cNvPr>
          <p:cNvGrpSpPr>
            <a:grpSpLocks/>
          </p:cNvGrpSpPr>
          <p:nvPr/>
        </p:nvGrpSpPr>
        <p:grpSpPr bwMode="auto">
          <a:xfrm>
            <a:off x="2777962" y="2539305"/>
            <a:ext cx="6322219" cy="3102769"/>
            <a:chOff x="336" y="928"/>
            <a:chExt cx="5310" cy="2606"/>
          </a:xfrm>
        </p:grpSpPr>
        <p:sp>
          <p:nvSpPr>
            <p:cNvPr id="68" name="AutoShape 71">
              <a:extLst>
                <a:ext uri="{FF2B5EF4-FFF2-40B4-BE49-F238E27FC236}">
                  <a16:creationId xmlns:a16="http://schemas.microsoft.com/office/drawing/2014/main" id="{8F0596DB-971F-4FD9-9A53-53337DAA9631}"/>
                </a:ext>
              </a:extLst>
            </p:cNvPr>
            <p:cNvSpPr>
              <a:spLocks noChangeArrowheads="1"/>
            </p:cNvSpPr>
            <p:nvPr/>
          </p:nvSpPr>
          <p:spPr bwMode="auto">
            <a:xfrm rot="10800000">
              <a:off x="2766" y="1602"/>
              <a:ext cx="180" cy="1932"/>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gradFill rotWithShape="1">
              <a:gsLst>
                <a:gs pos="0">
                  <a:schemeClr val="accent1">
                    <a:gamma/>
                    <a:shade val="86275"/>
                    <a:invGamma/>
                  </a:schemeClr>
                </a:gs>
                <a:gs pos="100000">
                  <a:schemeClr val="accent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sp>
          <p:nvSpPr>
            <p:cNvPr id="69" name="AutoShape 72">
              <a:extLst>
                <a:ext uri="{FF2B5EF4-FFF2-40B4-BE49-F238E27FC236}">
                  <a16:creationId xmlns:a16="http://schemas.microsoft.com/office/drawing/2014/main" id="{EDF99ABC-8C6E-41DB-93FC-BD194164F616}"/>
                </a:ext>
              </a:extLst>
            </p:cNvPr>
            <p:cNvSpPr>
              <a:spLocks noChangeArrowheads="1"/>
            </p:cNvSpPr>
            <p:nvPr/>
          </p:nvSpPr>
          <p:spPr bwMode="auto">
            <a:xfrm>
              <a:off x="2814" y="1500"/>
              <a:ext cx="84" cy="96"/>
            </a:xfrm>
            <a:prstGeom prst="triangle">
              <a:avLst>
                <a:gd name="adj"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sp>
          <p:nvSpPr>
            <p:cNvPr id="70" name="Text Box 73">
              <a:extLst>
                <a:ext uri="{FF2B5EF4-FFF2-40B4-BE49-F238E27FC236}">
                  <a16:creationId xmlns:a16="http://schemas.microsoft.com/office/drawing/2014/main" id="{9A6EF4B5-26FF-456C-9544-41AF7D3B50B1}"/>
                </a:ext>
              </a:extLst>
            </p:cNvPr>
            <p:cNvSpPr txBox="1">
              <a:spLocks noChangeArrowheads="1"/>
            </p:cNvSpPr>
            <p:nvPr/>
          </p:nvSpPr>
          <p:spPr bwMode="auto">
            <a:xfrm>
              <a:off x="378" y="928"/>
              <a:ext cx="155"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400" b="1" dirty="0">
                <a:solidFill>
                  <a:srgbClr val="FF3300"/>
                </a:solidFill>
              </a:endParaRPr>
            </a:p>
          </p:txBody>
        </p:sp>
        <p:sp>
          <p:nvSpPr>
            <p:cNvPr id="71" name="Rectangle 74">
              <a:extLst>
                <a:ext uri="{FF2B5EF4-FFF2-40B4-BE49-F238E27FC236}">
                  <a16:creationId xmlns:a16="http://schemas.microsoft.com/office/drawing/2014/main" id="{0A516318-2D7C-42C3-A6E6-DEA5B81EA275}"/>
                </a:ext>
              </a:extLst>
            </p:cNvPr>
            <p:cNvSpPr>
              <a:spLocks noChangeArrowheads="1"/>
            </p:cNvSpPr>
            <p:nvPr/>
          </p:nvSpPr>
          <p:spPr bwMode="auto">
            <a:xfrm rot="-244518">
              <a:off x="1044" y="1428"/>
              <a:ext cx="3606" cy="56"/>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grpSp>
          <p:nvGrpSpPr>
            <p:cNvPr id="72" name="Group 75">
              <a:extLst>
                <a:ext uri="{FF2B5EF4-FFF2-40B4-BE49-F238E27FC236}">
                  <a16:creationId xmlns:a16="http://schemas.microsoft.com/office/drawing/2014/main" id="{0B7A03FE-7291-4E9E-A3D0-5366C2EA7894}"/>
                </a:ext>
              </a:extLst>
            </p:cNvPr>
            <p:cNvGrpSpPr>
              <a:grpSpLocks/>
            </p:cNvGrpSpPr>
            <p:nvPr/>
          </p:nvGrpSpPr>
          <p:grpSpPr bwMode="auto">
            <a:xfrm>
              <a:off x="336" y="1614"/>
              <a:ext cx="1548" cy="1746"/>
              <a:chOff x="192" y="1470"/>
              <a:chExt cx="1548" cy="1746"/>
            </a:xfrm>
          </p:grpSpPr>
          <p:sp>
            <p:nvSpPr>
              <p:cNvPr id="83" name="Line 76">
                <a:extLst>
                  <a:ext uri="{FF2B5EF4-FFF2-40B4-BE49-F238E27FC236}">
                    <a16:creationId xmlns:a16="http://schemas.microsoft.com/office/drawing/2014/main" id="{4B9FD69B-746D-4B26-AFF9-2E1417243543}"/>
                  </a:ext>
                </a:extLst>
              </p:cNvPr>
              <p:cNvSpPr>
                <a:spLocks noChangeShapeType="1"/>
              </p:cNvSpPr>
              <p:nvPr/>
            </p:nvSpPr>
            <p:spPr bwMode="auto">
              <a:xfrm>
                <a:off x="966" y="1470"/>
                <a:ext cx="0" cy="33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sp>
            <p:nvSpPr>
              <p:cNvPr id="84" name="AutoShape 77">
                <a:extLst>
                  <a:ext uri="{FF2B5EF4-FFF2-40B4-BE49-F238E27FC236}">
                    <a16:creationId xmlns:a16="http://schemas.microsoft.com/office/drawing/2014/main" id="{725570F2-CCD6-474F-844C-5B1425AEBED5}"/>
                  </a:ext>
                </a:extLst>
              </p:cNvPr>
              <p:cNvSpPr>
                <a:spLocks noChangeArrowheads="1"/>
              </p:cNvSpPr>
              <p:nvPr/>
            </p:nvSpPr>
            <p:spPr bwMode="auto">
              <a:xfrm rot="16200000">
                <a:off x="876" y="2352"/>
                <a:ext cx="180" cy="1548"/>
              </a:xfrm>
              <a:prstGeom prst="moon">
                <a:avLst>
                  <a:gd name="adj" fmla="val 50000"/>
                </a:avLst>
              </a:prstGeom>
              <a:gradFill rotWithShape="1">
                <a:gsLst>
                  <a:gs pos="0">
                    <a:srgbClr val="FFCC00">
                      <a:gamma/>
                      <a:shade val="86275"/>
                      <a:invGamma/>
                    </a:srgbClr>
                  </a:gs>
                  <a:gs pos="100000">
                    <a:srgbClr val="FFCC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sp>
            <p:nvSpPr>
              <p:cNvPr id="85" name="Line 78">
                <a:extLst>
                  <a:ext uri="{FF2B5EF4-FFF2-40B4-BE49-F238E27FC236}">
                    <a16:creationId xmlns:a16="http://schemas.microsoft.com/office/drawing/2014/main" id="{0B3477C4-973A-4063-964D-29E365A0293E}"/>
                  </a:ext>
                </a:extLst>
              </p:cNvPr>
              <p:cNvSpPr>
                <a:spLocks noChangeShapeType="1"/>
              </p:cNvSpPr>
              <p:nvPr/>
            </p:nvSpPr>
            <p:spPr bwMode="auto">
              <a:xfrm flipV="1">
                <a:off x="192" y="1776"/>
                <a:ext cx="768" cy="125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sp>
            <p:nvSpPr>
              <p:cNvPr id="86" name="Line 79">
                <a:extLst>
                  <a:ext uri="{FF2B5EF4-FFF2-40B4-BE49-F238E27FC236}">
                    <a16:creationId xmlns:a16="http://schemas.microsoft.com/office/drawing/2014/main" id="{DACC27E6-6B7D-4E28-AE28-89FEB8CFBD91}"/>
                  </a:ext>
                </a:extLst>
              </p:cNvPr>
              <p:cNvSpPr>
                <a:spLocks noChangeShapeType="1"/>
              </p:cNvSpPr>
              <p:nvPr/>
            </p:nvSpPr>
            <p:spPr bwMode="auto">
              <a:xfrm>
                <a:off x="960" y="1770"/>
                <a:ext cx="768" cy="127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grpSp>
        <p:grpSp>
          <p:nvGrpSpPr>
            <p:cNvPr id="73" name="Group 80">
              <a:extLst>
                <a:ext uri="{FF2B5EF4-FFF2-40B4-BE49-F238E27FC236}">
                  <a16:creationId xmlns:a16="http://schemas.microsoft.com/office/drawing/2014/main" id="{FE884C00-C356-4870-8652-26E72879A91F}"/>
                </a:ext>
              </a:extLst>
            </p:cNvPr>
            <p:cNvGrpSpPr>
              <a:grpSpLocks/>
            </p:cNvGrpSpPr>
            <p:nvPr/>
          </p:nvGrpSpPr>
          <p:grpSpPr bwMode="auto">
            <a:xfrm>
              <a:off x="3802" y="1360"/>
              <a:ext cx="1548" cy="1746"/>
              <a:chOff x="192" y="1470"/>
              <a:chExt cx="1548" cy="1746"/>
            </a:xfrm>
          </p:grpSpPr>
          <p:sp>
            <p:nvSpPr>
              <p:cNvPr id="79" name="Line 81">
                <a:extLst>
                  <a:ext uri="{FF2B5EF4-FFF2-40B4-BE49-F238E27FC236}">
                    <a16:creationId xmlns:a16="http://schemas.microsoft.com/office/drawing/2014/main" id="{69A00E3D-0A61-453D-BE0F-C5746F225880}"/>
                  </a:ext>
                </a:extLst>
              </p:cNvPr>
              <p:cNvSpPr>
                <a:spLocks noChangeShapeType="1"/>
              </p:cNvSpPr>
              <p:nvPr/>
            </p:nvSpPr>
            <p:spPr bwMode="auto">
              <a:xfrm>
                <a:off x="966" y="1470"/>
                <a:ext cx="0" cy="33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sp>
            <p:nvSpPr>
              <p:cNvPr id="80" name="AutoShape 82">
                <a:extLst>
                  <a:ext uri="{FF2B5EF4-FFF2-40B4-BE49-F238E27FC236}">
                    <a16:creationId xmlns:a16="http://schemas.microsoft.com/office/drawing/2014/main" id="{99CC15FA-4628-417A-BC3D-9D48B497FBA0}"/>
                  </a:ext>
                </a:extLst>
              </p:cNvPr>
              <p:cNvSpPr>
                <a:spLocks noChangeArrowheads="1"/>
              </p:cNvSpPr>
              <p:nvPr/>
            </p:nvSpPr>
            <p:spPr bwMode="auto">
              <a:xfrm rot="16200000">
                <a:off x="876" y="2352"/>
                <a:ext cx="180" cy="1548"/>
              </a:xfrm>
              <a:prstGeom prst="moon">
                <a:avLst>
                  <a:gd name="adj" fmla="val 50000"/>
                </a:avLst>
              </a:prstGeom>
              <a:gradFill rotWithShape="1">
                <a:gsLst>
                  <a:gs pos="0">
                    <a:srgbClr val="FFCC00">
                      <a:gamma/>
                      <a:shade val="86275"/>
                      <a:invGamma/>
                    </a:srgbClr>
                  </a:gs>
                  <a:gs pos="100000">
                    <a:srgbClr val="FFCC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sp>
            <p:nvSpPr>
              <p:cNvPr id="81" name="Line 83">
                <a:extLst>
                  <a:ext uri="{FF2B5EF4-FFF2-40B4-BE49-F238E27FC236}">
                    <a16:creationId xmlns:a16="http://schemas.microsoft.com/office/drawing/2014/main" id="{669B0513-8FDB-493D-A028-D68BFA5FDD81}"/>
                  </a:ext>
                </a:extLst>
              </p:cNvPr>
              <p:cNvSpPr>
                <a:spLocks noChangeShapeType="1"/>
              </p:cNvSpPr>
              <p:nvPr/>
            </p:nvSpPr>
            <p:spPr bwMode="auto">
              <a:xfrm flipV="1">
                <a:off x="192" y="1776"/>
                <a:ext cx="768" cy="125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sp>
            <p:nvSpPr>
              <p:cNvPr id="82" name="Line 84">
                <a:extLst>
                  <a:ext uri="{FF2B5EF4-FFF2-40B4-BE49-F238E27FC236}">
                    <a16:creationId xmlns:a16="http://schemas.microsoft.com/office/drawing/2014/main" id="{A28F4B10-288E-4674-8AA7-4B22DB77A4C5}"/>
                  </a:ext>
                </a:extLst>
              </p:cNvPr>
              <p:cNvSpPr>
                <a:spLocks noChangeShapeType="1"/>
              </p:cNvSpPr>
              <p:nvPr/>
            </p:nvSpPr>
            <p:spPr bwMode="auto">
              <a:xfrm>
                <a:off x="960" y="1770"/>
                <a:ext cx="768" cy="127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grpSp>
        <p:sp>
          <p:nvSpPr>
            <p:cNvPr id="74" name="AutoShape 85">
              <a:extLst>
                <a:ext uri="{FF2B5EF4-FFF2-40B4-BE49-F238E27FC236}">
                  <a16:creationId xmlns:a16="http://schemas.microsoft.com/office/drawing/2014/main" id="{E1CBA831-21D7-4723-93E6-CEAEBA1AE689}"/>
                </a:ext>
              </a:extLst>
            </p:cNvPr>
            <p:cNvSpPr>
              <a:spLocks noChangeArrowheads="1"/>
            </p:cNvSpPr>
            <p:nvPr/>
          </p:nvSpPr>
          <p:spPr bwMode="auto">
            <a:xfrm rot="16200000">
              <a:off x="954" y="2574"/>
              <a:ext cx="504" cy="678"/>
            </a:xfrm>
            <a:prstGeom prst="foldedCorner">
              <a:avLst>
                <a:gd name="adj" fmla="val 12500"/>
              </a:avLst>
            </a:prstGeom>
            <a:gradFill rotWithShape="1">
              <a:gsLst>
                <a:gs pos="0">
                  <a:srgbClr val="FFFF99">
                    <a:gamma/>
                    <a:shade val="85490"/>
                    <a:invGamma/>
                  </a:srgbClr>
                </a:gs>
                <a:gs pos="100000">
                  <a:srgbClr val="FFFF99"/>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sp>
          <p:nvSpPr>
            <p:cNvPr id="75" name="AutoShape 86">
              <a:extLst>
                <a:ext uri="{FF2B5EF4-FFF2-40B4-BE49-F238E27FC236}">
                  <a16:creationId xmlns:a16="http://schemas.microsoft.com/office/drawing/2014/main" id="{29DFDC89-D8F6-4D67-864B-2C040C91DCDF}"/>
                </a:ext>
              </a:extLst>
            </p:cNvPr>
            <p:cNvSpPr>
              <a:spLocks noChangeArrowheads="1"/>
            </p:cNvSpPr>
            <p:nvPr/>
          </p:nvSpPr>
          <p:spPr bwMode="auto">
            <a:xfrm rot="16200000">
              <a:off x="844" y="2452"/>
              <a:ext cx="504" cy="678"/>
            </a:xfrm>
            <a:prstGeom prst="foldedCorner">
              <a:avLst>
                <a:gd name="adj" fmla="val 12500"/>
              </a:avLst>
            </a:prstGeom>
            <a:gradFill rotWithShape="1">
              <a:gsLst>
                <a:gs pos="0">
                  <a:srgbClr val="FFFF99">
                    <a:gamma/>
                    <a:shade val="85490"/>
                    <a:invGamma/>
                  </a:srgbClr>
                </a:gs>
                <a:gs pos="100000">
                  <a:srgbClr val="FFFF99"/>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sp>
          <p:nvSpPr>
            <p:cNvPr id="76" name="AutoShape 87">
              <a:extLst>
                <a:ext uri="{FF2B5EF4-FFF2-40B4-BE49-F238E27FC236}">
                  <a16:creationId xmlns:a16="http://schemas.microsoft.com/office/drawing/2014/main" id="{DF31350D-99D8-4D4F-9411-3CF978CF713D}"/>
                </a:ext>
              </a:extLst>
            </p:cNvPr>
            <p:cNvSpPr>
              <a:spLocks noChangeArrowheads="1"/>
            </p:cNvSpPr>
            <p:nvPr/>
          </p:nvSpPr>
          <p:spPr bwMode="auto">
            <a:xfrm rot="16200000">
              <a:off x="884" y="2660"/>
              <a:ext cx="504" cy="678"/>
            </a:xfrm>
            <a:prstGeom prst="foldedCorner">
              <a:avLst>
                <a:gd name="adj" fmla="val 12500"/>
              </a:avLst>
            </a:prstGeom>
            <a:gradFill rotWithShape="1">
              <a:gsLst>
                <a:gs pos="0">
                  <a:srgbClr val="FFFF99">
                    <a:gamma/>
                    <a:shade val="85490"/>
                    <a:invGamma/>
                  </a:srgbClr>
                </a:gs>
                <a:gs pos="100000">
                  <a:srgbClr val="FFFF99"/>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pic>
          <p:nvPicPr>
            <p:cNvPr id="77" name="Picture 88" descr="MC900022452[1]">
              <a:extLst>
                <a:ext uri="{FF2B5EF4-FFF2-40B4-BE49-F238E27FC236}">
                  <a16:creationId xmlns:a16="http://schemas.microsoft.com/office/drawing/2014/main" id="{0AE278E3-7E88-4B9E-B0BE-ED2773765EE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33" y="2537"/>
              <a:ext cx="1202" cy="577"/>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89" descr="MC900022452[1]">
              <a:extLst>
                <a:ext uri="{FF2B5EF4-FFF2-40B4-BE49-F238E27FC236}">
                  <a16:creationId xmlns:a16="http://schemas.microsoft.com/office/drawing/2014/main" id="{02141CC1-BD65-4A27-AB8B-842CD743522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2368300">
              <a:off x="4444" y="2691"/>
              <a:ext cx="1202" cy="577"/>
            </a:xfrm>
            <a:prstGeom prst="rect">
              <a:avLst/>
            </a:prstGeom>
            <a:noFill/>
            <a:extLst>
              <a:ext uri="{909E8E84-426E-40DD-AFC4-6F175D3DCCD1}">
                <a14:hiddenFill xmlns:a14="http://schemas.microsoft.com/office/drawing/2010/main">
                  <a:solidFill>
                    <a:srgbClr val="FFFFFF"/>
                  </a:solidFill>
                </a14:hiddenFill>
              </a:ext>
            </a:extLst>
          </p:spPr>
        </p:pic>
      </p:grpSp>
      <p:pic>
        <p:nvPicPr>
          <p:cNvPr id="87" name="Picture 93" descr="MC900022452[1]">
            <a:extLst>
              <a:ext uri="{FF2B5EF4-FFF2-40B4-BE49-F238E27FC236}">
                <a16:creationId xmlns:a16="http://schemas.microsoft.com/office/drawing/2014/main" id="{38189308-7FEE-43AB-9515-4E45C14FECA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515401">
            <a:off x="7560704" y="4895552"/>
            <a:ext cx="1402556" cy="672703"/>
          </a:xfrm>
          <a:prstGeom prst="rect">
            <a:avLst/>
          </a:prstGeom>
          <a:noFill/>
          <a:extLst>
            <a:ext uri="{909E8E84-426E-40DD-AFC4-6F175D3DCCD1}">
              <a14:hiddenFill xmlns:a14="http://schemas.microsoft.com/office/drawing/2010/main">
                <a:solidFill>
                  <a:srgbClr val="FFFFFF"/>
                </a:solidFill>
              </a14:hiddenFill>
            </a:ext>
          </a:extLst>
        </p:spPr>
      </p:pic>
      <p:grpSp>
        <p:nvGrpSpPr>
          <p:cNvPr id="88" name="Group 94">
            <a:extLst>
              <a:ext uri="{FF2B5EF4-FFF2-40B4-BE49-F238E27FC236}">
                <a16:creationId xmlns:a16="http://schemas.microsoft.com/office/drawing/2014/main" id="{ACDF1E07-1FF7-418C-AB74-2748CD6DA49B}"/>
              </a:ext>
            </a:extLst>
          </p:cNvPr>
          <p:cNvGrpSpPr>
            <a:grpSpLocks/>
          </p:cNvGrpSpPr>
          <p:nvPr/>
        </p:nvGrpSpPr>
        <p:grpSpPr bwMode="auto">
          <a:xfrm>
            <a:off x="2777962" y="3134617"/>
            <a:ext cx="6322219" cy="2414588"/>
            <a:chOff x="336" y="1428"/>
            <a:chExt cx="5310" cy="2028"/>
          </a:xfrm>
        </p:grpSpPr>
        <p:sp>
          <p:nvSpPr>
            <p:cNvPr id="89" name="Rectangle 95">
              <a:extLst>
                <a:ext uri="{FF2B5EF4-FFF2-40B4-BE49-F238E27FC236}">
                  <a16:creationId xmlns:a16="http://schemas.microsoft.com/office/drawing/2014/main" id="{230F8274-884B-4CD6-A257-E9DF3794D69C}"/>
                </a:ext>
              </a:extLst>
            </p:cNvPr>
            <p:cNvSpPr>
              <a:spLocks noChangeArrowheads="1"/>
            </p:cNvSpPr>
            <p:nvPr/>
          </p:nvSpPr>
          <p:spPr bwMode="auto">
            <a:xfrm>
              <a:off x="1044" y="1428"/>
              <a:ext cx="3606" cy="56"/>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grpSp>
          <p:nvGrpSpPr>
            <p:cNvPr id="90" name="Group 96">
              <a:extLst>
                <a:ext uri="{FF2B5EF4-FFF2-40B4-BE49-F238E27FC236}">
                  <a16:creationId xmlns:a16="http://schemas.microsoft.com/office/drawing/2014/main" id="{60D27F52-C056-4F67-BF31-02CA3D5608BC}"/>
                </a:ext>
              </a:extLst>
            </p:cNvPr>
            <p:cNvGrpSpPr>
              <a:grpSpLocks/>
            </p:cNvGrpSpPr>
            <p:nvPr/>
          </p:nvGrpSpPr>
          <p:grpSpPr bwMode="auto">
            <a:xfrm>
              <a:off x="336" y="1488"/>
              <a:ext cx="1548" cy="1746"/>
              <a:chOff x="192" y="1470"/>
              <a:chExt cx="1548" cy="1746"/>
            </a:xfrm>
          </p:grpSpPr>
          <p:sp>
            <p:nvSpPr>
              <p:cNvPr id="102" name="Line 97">
                <a:extLst>
                  <a:ext uri="{FF2B5EF4-FFF2-40B4-BE49-F238E27FC236}">
                    <a16:creationId xmlns:a16="http://schemas.microsoft.com/office/drawing/2014/main" id="{E63E4496-C7BB-4A9A-A37D-B814A7E17201}"/>
                  </a:ext>
                </a:extLst>
              </p:cNvPr>
              <p:cNvSpPr>
                <a:spLocks noChangeShapeType="1"/>
              </p:cNvSpPr>
              <p:nvPr/>
            </p:nvSpPr>
            <p:spPr bwMode="auto">
              <a:xfrm>
                <a:off x="966" y="1470"/>
                <a:ext cx="0" cy="33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sp>
            <p:nvSpPr>
              <p:cNvPr id="103" name="AutoShape 98">
                <a:extLst>
                  <a:ext uri="{FF2B5EF4-FFF2-40B4-BE49-F238E27FC236}">
                    <a16:creationId xmlns:a16="http://schemas.microsoft.com/office/drawing/2014/main" id="{95250B50-4FD7-42A6-AF46-70D9781F9A31}"/>
                  </a:ext>
                </a:extLst>
              </p:cNvPr>
              <p:cNvSpPr>
                <a:spLocks noChangeArrowheads="1"/>
              </p:cNvSpPr>
              <p:nvPr/>
            </p:nvSpPr>
            <p:spPr bwMode="auto">
              <a:xfrm rot="16200000">
                <a:off x="876" y="2352"/>
                <a:ext cx="180" cy="1548"/>
              </a:xfrm>
              <a:prstGeom prst="moon">
                <a:avLst>
                  <a:gd name="adj" fmla="val 50000"/>
                </a:avLst>
              </a:prstGeom>
              <a:gradFill rotWithShape="1">
                <a:gsLst>
                  <a:gs pos="0">
                    <a:srgbClr val="FFCC00">
                      <a:gamma/>
                      <a:shade val="86275"/>
                      <a:invGamma/>
                    </a:srgbClr>
                  </a:gs>
                  <a:gs pos="100000">
                    <a:srgbClr val="FFCC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sp>
            <p:nvSpPr>
              <p:cNvPr id="104" name="Line 99">
                <a:extLst>
                  <a:ext uri="{FF2B5EF4-FFF2-40B4-BE49-F238E27FC236}">
                    <a16:creationId xmlns:a16="http://schemas.microsoft.com/office/drawing/2014/main" id="{1B15C499-4FB4-474D-A041-DE6AEB105DEF}"/>
                  </a:ext>
                </a:extLst>
              </p:cNvPr>
              <p:cNvSpPr>
                <a:spLocks noChangeShapeType="1"/>
              </p:cNvSpPr>
              <p:nvPr/>
            </p:nvSpPr>
            <p:spPr bwMode="auto">
              <a:xfrm flipV="1">
                <a:off x="192" y="1776"/>
                <a:ext cx="768" cy="125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sp>
            <p:nvSpPr>
              <p:cNvPr id="105" name="Line 100">
                <a:extLst>
                  <a:ext uri="{FF2B5EF4-FFF2-40B4-BE49-F238E27FC236}">
                    <a16:creationId xmlns:a16="http://schemas.microsoft.com/office/drawing/2014/main" id="{84CC9859-7A28-4032-BF43-643CBCB84ABA}"/>
                  </a:ext>
                </a:extLst>
              </p:cNvPr>
              <p:cNvSpPr>
                <a:spLocks noChangeShapeType="1"/>
              </p:cNvSpPr>
              <p:nvPr/>
            </p:nvSpPr>
            <p:spPr bwMode="auto">
              <a:xfrm>
                <a:off x="960" y="1770"/>
                <a:ext cx="768" cy="127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grpSp>
        <p:grpSp>
          <p:nvGrpSpPr>
            <p:cNvPr id="91" name="Group 101">
              <a:extLst>
                <a:ext uri="{FF2B5EF4-FFF2-40B4-BE49-F238E27FC236}">
                  <a16:creationId xmlns:a16="http://schemas.microsoft.com/office/drawing/2014/main" id="{FE87DCE8-4CD5-442E-9917-8053BF874521}"/>
                </a:ext>
              </a:extLst>
            </p:cNvPr>
            <p:cNvGrpSpPr>
              <a:grpSpLocks/>
            </p:cNvGrpSpPr>
            <p:nvPr/>
          </p:nvGrpSpPr>
          <p:grpSpPr bwMode="auto">
            <a:xfrm>
              <a:off x="3802" y="1480"/>
              <a:ext cx="1548" cy="1746"/>
              <a:chOff x="192" y="1470"/>
              <a:chExt cx="1548" cy="1746"/>
            </a:xfrm>
          </p:grpSpPr>
          <p:sp>
            <p:nvSpPr>
              <p:cNvPr id="98" name="Line 102">
                <a:extLst>
                  <a:ext uri="{FF2B5EF4-FFF2-40B4-BE49-F238E27FC236}">
                    <a16:creationId xmlns:a16="http://schemas.microsoft.com/office/drawing/2014/main" id="{7EE7AEA6-340B-4D9C-B7D7-5C46BE0F9E25}"/>
                  </a:ext>
                </a:extLst>
              </p:cNvPr>
              <p:cNvSpPr>
                <a:spLocks noChangeShapeType="1"/>
              </p:cNvSpPr>
              <p:nvPr/>
            </p:nvSpPr>
            <p:spPr bwMode="auto">
              <a:xfrm>
                <a:off x="966" y="1470"/>
                <a:ext cx="0" cy="33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sp>
            <p:nvSpPr>
              <p:cNvPr id="99" name="AutoShape 103">
                <a:extLst>
                  <a:ext uri="{FF2B5EF4-FFF2-40B4-BE49-F238E27FC236}">
                    <a16:creationId xmlns:a16="http://schemas.microsoft.com/office/drawing/2014/main" id="{B66E7A56-3CFB-453A-87A4-D3F21C2269AA}"/>
                  </a:ext>
                </a:extLst>
              </p:cNvPr>
              <p:cNvSpPr>
                <a:spLocks noChangeArrowheads="1"/>
              </p:cNvSpPr>
              <p:nvPr/>
            </p:nvSpPr>
            <p:spPr bwMode="auto">
              <a:xfrm rot="16200000">
                <a:off x="876" y="2352"/>
                <a:ext cx="180" cy="1548"/>
              </a:xfrm>
              <a:prstGeom prst="moon">
                <a:avLst>
                  <a:gd name="adj" fmla="val 50000"/>
                </a:avLst>
              </a:prstGeom>
              <a:gradFill rotWithShape="1">
                <a:gsLst>
                  <a:gs pos="0">
                    <a:srgbClr val="FFCC00">
                      <a:gamma/>
                      <a:shade val="86275"/>
                      <a:invGamma/>
                    </a:srgbClr>
                  </a:gs>
                  <a:gs pos="100000">
                    <a:srgbClr val="FFCC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sp>
            <p:nvSpPr>
              <p:cNvPr id="100" name="Line 104">
                <a:extLst>
                  <a:ext uri="{FF2B5EF4-FFF2-40B4-BE49-F238E27FC236}">
                    <a16:creationId xmlns:a16="http://schemas.microsoft.com/office/drawing/2014/main" id="{5300107B-94E8-46FB-BE96-7E3F097E5753}"/>
                  </a:ext>
                </a:extLst>
              </p:cNvPr>
              <p:cNvSpPr>
                <a:spLocks noChangeShapeType="1"/>
              </p:cNvSpPr>
              <p:nvPr/>
            </p:nvSpPr>
            <p:spPr bwMode="auto">
              <a:xfrm flipV="1">
                <a:off x="192" y="1776"/>
                <a:ext cx="768" cy="125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sp>
            <p:nvSpPr>
              <p:cNvPr id="101" name="Line 105">
                <a:extLst>
                  <a:ext uri="{FF2B5EF4-FFF2-40B4-BE49-F238E27FC236}">
                    <a16:creationId xmlns:a16="http://schemas.microsoft.com/office/drawing/2014/main" id="{5FE4DDCB-0908-40EA-A71E-F1E7D2045010}"/>
                  </a:ext>
                </a:extLst>
              </p:cNvPr>
              <p:cNvSpPr>
                <a:spLocks noChangeShapeType="1"/>
              </p:cNvSpPr>
              <p:nvPr/>
            </p:nvSpPr>
            <p:spPr bwMode="auto">
              <a:xfrm>
                <a:off x="960" y="1770"/>
                <a:ext cx="768" cy="127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grpSp>
        <p:sp>
          <p:nvSpPr>
            <p:cNvPr id="92" name="AutoShape 106">
              <a:extLst>
                <a:ext uri="{FF2B5EF4-FFF2-40B4-BE49-F238E27FC236}">
                  <a16:creationId xmlns:a16="http://schemas.microsoft.com/office/drawing/2014/main" id="{632D27D4-CD5F-4720-BBF6-865DA27E0B28}"/>
                </a:ext>
              </a:extLst>
            </p:cNvPr>
            <p:cNvSpPr>
              <a:spLocks noChangeArrowheads="1"/>
            </p:cNvSpPr>
            <p:nvPr/>
          </p:nvSpPr>
          <p:spPr bwMode="auto">
            <a:xfrm rot="16200000">
              <a:off x="954" y="2448"/>
              <a:ext cx="504" cy="678"/>
            </a:xfrm>
            <a:prstGeom prst="foldedCorner">
              <a:avLst>
                <a:gd name="adj" fmla="val 12500"/>
              </a:avLst>
            </a:prstGeom>
            <a:gradFill rotWithShape="1">
              <a:gsLst>
                <a:gs pos="0">
                  <a:srgbClr val="FFFF99">
                    <a:gamma/>
                    <a:shade val="85490"/>
                    <a:invGamma/>
                  </a:srgbClr>
                </a:gs>
                <a:gs pos="100000">
                  <a:srgbClr val="FFFF99"/>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sp>
          <p:nvSpPr>
            <p:cNvPr id="93" name="AutoShape 107">
              <a:extLst>
                <a:ext uri="{FF2B5EF4-FFF2-40B4-BE49-F238E27FC236}">
                  <a16:creationId xmlns:a16="http://schemas.microsoft.com/office/drawing/2014/main" id="{B240E575-6069-4CF4-867A-884386EAF81D}"/>
                </a:ext>
              </a:extLst>
            </p:cNvPr>
            <p:cNvSpPr>
              <a:spLocks noChangeArrowheads="1"/>
            </p:cNvSpPr>
            <p:nvPr/>
          </p:nvSpPr>
          <p:spPr bwMode="auto">
            <a:xfrm rot="16200000">
              <a:off x="844" y="2326"/>
              <a:ext cx="504" cy="678"/>
            </a:xfrm>
            <a:prstGeom prst="foldedCorner">
              <a:avLst>
                <a:gd name="adj" fmla="val 12500"/>
              </a:avLst>
            </a:prstGeom>
            <a:gradFill rotWithShape="1">
              <a:gsLst>
                <a:gs pos="0">
                  <a:srgbClr val="FFFF99">
                    <a:gamma/>
                    <a:shade val="85490"/>
                    <a:invGamma/>
                  </a:srgbClr>
                </a:gs>
                <a:gs pos="100000">
                  <a:srgbClr val="FFFF99"/>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sp>
          <p:nvSpPr>
            <p:cNvPr id="94" name="AutoShape 108">
              <a:extLst>
                <a:ext uri="{FF2B5EF4-FFF2-40B4-BE49-F238E27FC236}">
                  <a16:creationId xmlns:a16="http://schemas.microsoft.com/office/drawing/2014/main" id="{5BB68386-A056-4C3F-BEA3-5A5FD42ADD38}"/>
                </a:ext>
              </a:extLst>
            </p:cNvPr>
            <p:cNvSpPr>
              <a:spLocks noChangeArrowheads="1"/>
            </p:cNvSpPr>
            <p:nvPr/>
          </p:nvSpPr>
          <p:spPr bwMode="auto">
            <a:xfrm rot="16200000">
              <a:off x="884" y="2534"/>
              <a:ext cx="504" cy="678"/>
            </a:xfrm>
            <a:prstGeom prst="foldedCorner">
              <a:avLst>
                <a:gd name="adj" fmla="val 12500"/>
              </a:avLst>
            </a:prstGeom>
            <a:gradFill rotWithShape="1">
              <a:gsLst>
                <a:gs pos="0">
                  <a:srgbClr val="FFFF99">
                    <a:gamma/>
                    <a:shade val="85490"/>
                    <a:invGamma/>
                  </a:srgbClr>
                </a:gs>
                <a:gs pos="100000">
                  <a:srgbClr val="FFFF99"/>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pic>
          <p:nvPicPr>
            <p:cNvPr id="95" name="Picture 109" descr="MC900022452[1]">
              <a:extLst>
                <a:ext uri="{FF2B5EF4-FFF2-40B4-BE49-F238E27FC236}">
                  <a16:creationId xmlns:a16="http://schemas.microsoft.com/office/drawing/2014/main" id="{59FC088E-2F3A-4710-BDE0-9C7296E5EB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33" y="2657"/>
              <a:ext cx="1202" cy="577"/>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110" descr="MC900022452[1]">
              <a:extLst>
                <a:ext uri="{FF2B5EF4-FFF2-40B4-BE49-F238E27FC236}">
                  <a16:creationId xmlns:a16="http://schemas.microsoft.com/office/drawing/2014/main" id="{3C476321-5A21-4E50-B2E8-D946DBD38E0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2368300">
              <a:off x="4444" y="2811"/>
              <a:ext cx="1202" cy="577"/>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111" descr="MC900022452[1]">
              <a:extLst>
                <a:ext uri="{FF2B5EF4-FFF2-40B4-BE49-F238E27FC236}">
                  <a16:creationId xmlns:a16="http://schemas.microsoft.com/office/drawing/2014/main" id="{E1E1CC55-6C40-4910-BCED-73164D3292C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515401">
              <a:off x="4217" y="2891"/>
              <a:ext cx="1178" cy="565"/>
            </a:xfrm>
            <a:prstGeom prst="rect">
              <a:avLst/>
            </a:prstGeom>
            <a:noFill/>
            <a:extLst>
              <a:ext uri="{909E8E84-426E-40DD-AFC4-6F175D3DCCD1}">
                <a14:hiddenFill xmlns:a14="http://schemas.microsoft.com/office/drawing/2010/main">
                  <a:solidFill>
                    <a:srgbClr val="FFFFFF"/>
                  </a:solidFill>
                </a14:hiddenFill>
              </a:ext>
            </a:extLst>
          </p:spPr>
        </p:pic>
      </p:grpSp>
      <p:sp>
        <p:nvSpPr>
          <p:cNvPr id="106" name="AutoShape 112">
            <a:extLst>
              <a:ext uri="{FF2B5EF4-FFF2-40B4-BE49-F238E27FC236}">
                <a16:creationId xmlns:a16="http://schemas.microsoft.com/office/drawing/2014/main" id="{136E3362-1EE0-4BA6-A53C-FEBAED53A198}"/>
              </a:ext>
            </a:extLst>
          </p:cNvPr>
          <p:cNvSpPr>
            <a:spLocks noChangeArrowheads="1"/>
          </p:cNvSpPr>
          <p:nvPr/>
        </p:nvSpPr>
        <p:spPr bwMode="auto">
          <a:xfrm rot="10800000">
            <a:off x="5671181" y="3341785"/>
            <a:ext cx="214313" cy="2300288"/>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gradFill rotWithShape="1">
            <a:gsLst>
              <a:gs pos="0">
                <a:schemeClr val="accent1">
                  <a:gamma/>
                  <a:shade val="86275"/>
                  <a:invGamma/>
                </a:schemeClr>
              </a:gs>
              <a:gs pos="100000">
                <a:schemeClr val="accent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sp>
        <p:nvSpPr>
          <p:cNvPr id="107" name="AutoShape 113">
            <a:extLst>
              <a:ext uri="{FF2B5EF4-FFF2-40B4-BE49-F238E27FC236}">
                <a16:creationId xmlns:a16="http://schemas.microsoft.com/office/drawing/2014/main" id="{869A64DE-6E16-4823-B037-88D53B0718F9}"/>
              </a:ext>
            </a:extLst>
          </p:cNvPr>
          <p:cNvSpPr>
            <a:spLocks noChangeArrowheads="1"/>
          </p:cNvSpPr>
          <p:nvPr/>
        </p:nvSpPr>
        <p:spPr bwMode="auto">
          <a:xfrm>
            <a:off x="5728331" y="3220342"/>
            <a:ext cx="100013" cy="114300"/>
          </a:xfrm>
          <a:prstGeom prst="triangle">
            <a:avLst>
              <a:gd name="adj"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spTree>
    <p:extLst>
      <p:ext uri="{BB962C8B-B14F-4D97-AF65-F5344CB8AC3E}">
        <p14:creationId xmlns:p14="http://schemas.microsoft.com/office/powerpoint/2010/main" val="2179182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500"/>
                                  </p:stCondLst>
                                  <p:childTnLst>
                                    <p:set>
                                      <p:cBhvr>
                                        <p:cTn id="9" dur="1" fill="hold">
                                          <p:stCondLst>
                                            <p:cond delay="0"/>
                                          </p:stCondLst>
                                        </p:cTn>
                                        <p:tgtEl>
                                          <p:spTgt spid="29"/>
                                        </p:tgtEl>
                                        <p:attrNameLst>
                                          <p:attrName>style.visibility</p:attrName>
                                        </p:attrNameLst>
                                      </p:cBhvr>
                                      <p:to>
                                        <p:strVal val="hidden"/>
                                      </p:to>
                                    </p:set>
                                  </p:childTnLst>
                                </p:cTn>
                              </p:par>
                            </p:childTnLst>
                          </p:cTn>
                        </p:par>
                        <p:par>
                          <p:cTn id="10" fill="hold">
                            <p:stCondLst>
                              <p:cond delay="500"/>
                            </p:stCondLst>
                            <p:childTnLst>
                              <p:par>
                                <p:cTn id="11" presetID="1" presetClass="exit" presetSubtype="0" fill="hold" nodeType="afterEffect">
                                  <p:stCondLst>
                                    <p:cond delay="0"/>
                                  </p:stCondLst>
                                  <p:childTnLst>
                                    <p:set>
                                      <p:cBhvr>
                                        <p:cTn id="12" dur="1" fill="hold">
                                          <p:stCondLst>
                                            <p:cond delay="0"/>
                                          </p:stCondLst>
                                        </p:cTn>
                                        <p:tgtEl>
                                          <p:spTgt spid="46"/>
                                        </p:tgtEl>
                                        <p:attrNameLst>
                                          <p:attrName>style.visibility</p:attrName>
                                        </p:attrNameLst>
                                      </p:cBhvr>
                                      <p:to>
                                        <p:strVal val="hidden"/>
                                      </p:to>
                                    </p:se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47"/>
                                        </p:tgtEl>
                                        <p:attrNameLst>
                                          <p:attrName>style.visibility</p:attrName>
                                        </p:attrNameLst>
                                      </p:cBhvr>
                                      <p:to>
                                        <p:strVal val="visible"/>
                                      </p:to>
                                    </p:se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par>
                          <p:cTn id="19" fill="hold">
                            <p:stCondLst>
                              <p:cond delay="500"/>
                            </p:stCondLst>
                            <p:childTnLst>
                              <p:par>
                                <p:cTn id="20" presetID="1" presetClass="exit" presetSubtype="0" fill="hold" nodeType="afterEffect">
                                  <p:stCondLst>
                                    <p:cond delay="500"/>
                                  </p:stCondLst>
                                  <p:childTnLst>
                                    <p:set>
                                      <p:cBhvr>
                                        <p:cTn id="21" dur="1" fill="hold">
                                          <p:stCondLst>
                                            <p:cond delay="0"/>
                                          </p:stCondLst>
                                        </p:cTn>
                                        <p:tgtEl>
                                          <p:spTgt spid="66"/>
                                        </p:tgtEl>
                                        <p:attrNameLst>
                                          <p:attrName>style.visibility</p:attrName>
                                        </p:attrNameLst>
                                      </p:cBhvr>
                                      <p:to>
                                        <p:strVal val="hidden"/>
                                      </p:to>
                                    </p:set>
                                  </p:childTnLst>
                                </p:cTn>
                              </p:par>
                            </p:childTnLst>
                          </p:cTn>
                        </p:par>
                        <p:par>
                          <p:cTn id="22" fill="hold">
                            <p:stCondLst>
                              <p:cond delay="1000"/>
                            </p:stCondLst>
                            <p:childTnLst>
                              <p:par>
                                <p:cTn id="23" presetID="1" presetClass="exit" presetSubtype="0" fill="hold" nodeType="afterEffect">
                                  <p:stCondLst>
                                    <p:cond delay="0"/>
                                  </p:stCondLst>
                                  <p:childTnLst>
                                    <p:set>
                                      <p:cBhvr>
                                        <p:cTn id="24" dur="1" fill="hold">
                                          <p:stCondLst>
                                            <p:cond delay="0"/>
                                          </p:stCondLst>
                                        </p:cTn>
                                        <p:tgtEl>
                                          <p:spTgt spid="47"/>
                                        </p:tgtEl>
                                        <p:attrNameLst>
                                          <p:attrName>style.visibility</p:attrName>
                                        </p:attrNameLst>
                                      </p:cBhvr>
                                      <p:to>
                                        <p:strVal val="hidden"/>
                                      </p:to>
                                    </p:set>
                                  </p:childTnLst>
                                </p:cTn>
                              </p:par>
                            </p:childTnLst>
                          </p:cTn>
                        </p:par>
                        <p:par>
                          <p:cTn id="25" fill="hold">
                            <p:stCondLst>
                              <p:cond delay="1000"/>
                            </p:stCondLst>
                            <p:childTnLst>
                              <p:par>
                                <p:cTn id="26" presetID="1" presetClass="entr" presetSubtype="0" fill="hold" nodeType="afterEffect">
                                  <p:stCondLst>
                                    <p:cond delay="0"/>
                                  </p:stCondLst>
                                  <p:childTnLst>
                                    <p:set>
                                      <p:cBhvr>
                                        <p:cTn id="27" dur="1" fill="hold">
                                          <p:stCondLst>
                                            <p:cond delay="0"/>
                                          </p:stCondLst>
                                        </p:cTn>
                                        <p:tgtEl>
                                          <p:spTgt spid="67"/>
                                        </p:tgtEl>
                                        <p:attrNameLst>
                                          <p:attrName>style.visibility</p:attrName>
                                        </p:attrNameLst>
                                      </p:cBhvr>
                                      <p:to>
                                        <p:strVal val="visible"/>
                                      </p:to>
                                    </p:set>
                                  </p:childTnLst>
                                </p:cTn>
                              </p:par>
                            </p:childTnLst>
                          </p:cTn>
                        </p:par>
                        <p:par>
                          <p:cTn id="28" fill="hold">
                            <p:stCondLst>
                              <p:cond delay="1000"/>
                            </p:stCondLst>
                            <p:childTnLst>
                              <p:par>
                                <p:cTn id="29" presetID="1" presetClass="entr" presetSubtype="0" fill="hold" nodeType="afterEffect">
                                  <p:stCondLst>
                                    <p:cond delay="0"/>
                                  </p:stCondLst>
                                  <p:childTnLst>
                                    <p:set>
                                      <p:cBhvr>
                                        <p:cTn id="30" dur="1" fill="hold">
                                          <p:stCondLst>
                                            <p:cond delay="0"/>
                                          </p:stCondLst>
                                        </p:cTn>
                                        <p:tgtEl>
                                          <p:spTgt spid="87"/>
                                        </p:tgtEl>
                                        <p:attrNameLst>
                                          <p:attrName>style.visibility</p:attrName>
                                        </p:attrNameLst>
                                      </p:cBhvr>
                                      <p:to>
                                        <p:strVal val="visible"/>
                                      </p:to>
                                    </p:set>
                                  </p:childTnLst>
                                </p:cTn>
                              </p:par>
                            </p:childTnLst>
                          </p:cTn>
                        </p:par>
                        <p:par>
                          <p:cTn id="31" fill="hold">
                            <p:stCondLst>
                              <p:cond delay="1000"/>
                            </p:stCondLst>
                            <p:childTnLst>
                              <p:par>
                                <p:cTn id="32" presetID="1" presetClass="exit" presetSubtype="0" fill="hold" nodeType="afterEffect">
                                  <p:stCondLst>
                                    <p:cond delay="500"/>
                                  </p:stCondLst>
                                  <p:childTnLst>
                                    <p:set>
                                      <p:cBhvr>
                                        <p:cTn id="33" dur="1" fill="hold">
                                          <p:stCondLst>
                                            <p:cond delay="0"/>
                                          </p:stCondLst>
                                        </p:cTn>
                                        <p:tgtEl>
                                          <p:spTgt spid="87"/>
                                        </p:tgtEl>
                                        <p:attrNameLst>
                                          <p:attrName>style.visibility</p:attrName>
                                        </p:attrNameLst>
                                      </p:cBhvr>
                                      <p:to>
                                        <p:strVal val="hidden"/>
                                      </p:to>
                                    </p:set>
                                  </p:childTnLst>
                                </p:cTn>
                              </p:par>
                            </p:childTnLst>
                          </p:cTn>
                        </p:par>
                        <p:par>
                          <p:cTn id="34" fill="hold">
                            <p:stCondLst>
                              <p:cond delay="1500"/>
                            </p:stCondLst>
                            <p:childTnLst>
                              <p:par>
                                <p:cTn id="35" presetID="1" presetClass="exit" presetSubtype="0" fill="hold" nodeType="afterEffect">
                                  <p:stCondLst>
                                    <p:cond delay="0"/>
                                  </p:stCondLst>
                                  <p:childTnLst>
                                    <p:set>
                                      <p:cBhvr>
                                        <p:cTn id="36" dur="1" fill="hold">
                                          <p:stCondLst>
                                            <p:cond delay="0"/>
                                          </p:stCondLst>
                                        </p:cTn>
                                        <p:tgtEl>
                                          <p:spTgt spid="67"/>
                                        </p:tgtEl>
                                        <p:attrNameLst>
                                          <p:attrName>style.visibility</p:attrName>
                                        </p:attrNameLst>
                                      </p:cBhvr>
                                      <p:to>
                                        <p:strVal val="hidden"/>
                                      </p:to>
                                    </p:set>
                                  </p:childTnLst>
                                </p:cTn>
                              </p:par>
                            </p:childTnLst>
                          </p:cTn>
                        </p:par>
                        <p:par>
                          <p:cTn id="37" fill="hold">
                            <p:stCondLst>
                              <p:cond delay="1500"/>
                            </p:stCondLst>
                            <p:childTnLst>
                              <p:par>
                                <p:cTn id="38" presetID="1" presetClass="entr" presetSubtype="0" fill="hold" nodeType="afterEffect">
                                  <p:stCondLst>
                                    <p:cond delay="0"/>
                                  </p:stCondLst>
                                  <p:childTnLst>
                                    <p:set>
                                      <p:cBhvr>
                                        <p:cTn id="39" dur="1" fill="hold">
                                          <p:stCondLst>
                                            <p:cond delay="0"/>
                                          </p:stCondLst>
                                        </p:cTn>
                                        <p:tgtEl>
                                          <p:spTgt spid="88"/>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06"/>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P spid="10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BFE92-9990-4094-B7B2-01514614F16E}"/>
              </a:ext>
            </a:extLst>
          </p:cNvPr>
          <p:cNvSpPr>
            <a:spLocks noGrp="1"/>
          </p:cNvSpPr>
          <p:nvPr>
            <p:ph type="title"/>
          </p:nvPr>
        </p:nvSpPr>
        <p:spPr>
          <a:xfrm>
            <a:off x="2164080" y="142241"/>
            <a:ext cx="9189720" cy="904239"/>
          </a:xfrm>
        </p:spPr>
        <p:txBody>
          <a:bodyPr/>
          <a:lstStyle/>
          <a:p>
            <a:r>
              <a:rPr lang="en-GB" dirty="0"/>
              <a:t>Tipping the balance</a:t>
            </a:r>
          </a:p>
        </p:txBody>
      </p:sp>
      <p:sp>
        <p:nvSpPr>
          <p:cNvPr id="4" name="Rectangle 3">
            <a:extLst>
              <a:ext uri="{FF2B5EF4-FFF2-40B4-BE49-F238E27FC236}">
                <a16:creationId xmlns:a16="http://schemas.microsoft.com/office/drawing/2014/main" id="{DAF6DD35-16F9-48A6-97A5-33530167EF40}"/>
              </a:ext>
            </a:extLst>
          </p:cNvPr>
          <p:cNvSpPr/>
          <p:nvPr/>
        </p:nvSpPr>
        <p:spPr>
          <a:xfrm>
            <a:off x="999241" y="1715677"/>
            <a:ext cx="10105534" cy="4401205"/>
          </a:xfrm>
          <a:prstGeom prst="rect">
            <a:avLst/>
          </a:prstGeom>
        </p:spPr>
        <p:txBody>
          <a:bodyPr wrap="square">
            <a:spAutoFit/>
          </a:bodyPr>
          <a:lstStyle/>
          <a:p>
            <a:r>
              <a:rPr lang="en-GB" sz="2800" dirty="0">
                <a:solidFill>
                  <a:srgbClr val="C00000"/>
                </a:solidFill>
              </a:rPr>
              <a:t>Current, personal incentives …</a:t>
            </a:r>
          </a:p>
          <a:p>
            <a:endParaRPr lang="en-GB" sz="2800" dirty="0">
              <a:solidFill>
                <a:srgbClr val="C00000"/>
              </a:solidFill>
            </a:endParaRPr>
          </a:p>
          <a:p>
            <a:pPr marL="285750" indent="-285750">
              <a:buFont typeface="Arial" panose="020B0604020202020204" pitchFamily="34" charset="0"/>
              <a:buChar char="•"/>
            </a:pPr>
            <a:r>
              <a:rPr lang="en-GB" sz="2800" dirty="0">
                <a:solidFill>
                  <a:srgbClr val="C00000"/>
                </a:solidFill>
              </a:rPr>
              <a:t>Become pioneers</a:t>
            </a:r>
          </a:p>
          <a:p>
            <a:pPr marL="285750" indent="-285750">
              <a:buFont typeface="Arial" panose="020B0604020202020204" pitchFamily="34" charset="0"/>
              <a:buChar char="•"/>
            </a:pPr>
            <a:r>
              <a:rPr lang="en-GB" sz="2800" dirty="0">
                <a:solidFill>
                  <a:srgbClr val="C00000"/>
                </a:solidFill>
              </a:rPr>
              <a:t>Have gained valuable experience </a:t>
            </a:r>
          </a:p>
          <a:p>
            <a:pPr marL="285750" indent="-285750">
              <a:buFont typeface="Arial" panose="020B0604020202020204" pitchFamily="34" charset="0"/>
              <a:buChar char="•"/>
            </a:pPr>
            <a:r>
              <a:rPr lang="en-GB" sz="2800" dirty="0">
                <a:solidFill>
                  <a:srgbClr val="C00000"/>
                </a:solidFill>
              </a:rPr>
              <a:t>Distinguish from the crowd </a:t>
            </a:r>
          </a:p>
          <a:p>
            <a:pPr marL="285750" indent="-285750">
              <a:buFont typeface="Arial" panose="020B0604020202020204" pitchFamily="34" charset="0"/>
              <a:buChar char="•"/>
            </a:pPr>
            <a:r>
              <a:rPr lang="en-GB" sz="2800" dirty="0">
                <a:solidFill>
                  <a:srgbClr val="C00000"/>
                </a:solidFill>
              </a:rPr>
              <a:t>Plan successful research proposals</a:t>
            </a:r>
          </a:p>
          <a:p>
            <a:pPr marL="285750" indent="-285750">
              <a:buFont typeface="Arial" panose="020B0604020202020204" pitchFamily="34" charset="0"/>
              <a:buChar char="•"/>
            </a:pPr>
            <a:r>
              <a:rPr lang="en-GB" sz="2800" dirty="0">
                <a:solidFill>
                  <a:srgbClr val="C00000"/>
                </a:solidFill>
              </a:rPr>
              <a:t>Receive higher citations </a:t>
            </a:r>
          </a:p>
          <a:p>
            <a:pPr marL="285750" indent="-285750">
              <a:buFont typeface="Arial" panose="020B0604020202020204" pitchFamily="34" charset="0"/>
              <a:buChar char="•"/>
            </a:pPr>
            <a:r>
              <a:rPr lang="en-GB" sz="2800" dirty="0">
                <a:solidFill>
                  <a:srgbClr val="C00000"/>
                </a:solidFill>
              </a:rPr>
              <a:t>Know how to comply with funders’ policies</a:t>
            </a:r>
          </a:p>
          <a:p>
            <a:pPr marL="285750" indent="-285750">
              <a:buFont typeface="Arial" panose="020B0604020202020204" pitchFamily="34" charset="0"/>
              <a:buChar char="•"/>
            </a:pPr>
            <a:r>
              <a:rPr lang="en-GB" sz="2800" dirty="0">
                <a:solidFill>
                  <a:srgbClr val="C00000"/>
                </a:solidFill>
              </a:rPr>
              <a:t>Comply with funders’ policies</a:t>
            </a:r>
          </a:p>
          <a:p>
            <a:pPr marL="285750" indent="-285750">
              <a:buFont typeface="Arial" panose="020B0604020202020204" pitchFamily="34" charset="0"/>
              <a:buChar char="•"/>
            </a:pPr>
            <a:r>
              <a:rPr lang="en-GB" sz="2800" dirty="0">
                <a:solidFill>
                  <a:srgbClr val="C00000"/>
                </a:solidFill>
              </a:rPr>
              <a:t>Demonstrate research and societal impact</a:t>
            </a:r>
          </a:p>
        </p:txBody>
      </p:sp>
    </p:spTree>
    <p:extLst>
      <p:ext uri="{BB962C8B-B14F-4D97-AF65-F5344CB8AC3E}">
        <p14:creationId xmlns:p14="http://schemas.microsoft.com/office/powerpoint/2010/main" val="34000670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p:cNvSpPr/>
          <p:nvPr/>
        </p:nvSpPr>
        <p:spPr>
          <a:xfrm>
            <a:off x="2783632" y="1716088"/>
            <a:ext cx="648072" cy="4608512"/>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4" name="Group 73"/>
          <p:cNvGrpSpPr/>
          <p:nvPr/>
        </p:nvGrpSpPr>
        <p:grpSpPr>
          <a:xfrm>
            <a:off x="3113065" y="1341402"/>
            <a:ext cx="1425574" cy="1079202"/>
            <a:chOff x="1589065" y="1341402"/>
            <a:chExt cx="1425574" cy="1079202"/>
          </a:xfrm>
        </p:grpSpPr>
        <p:sp>
          <p:nvSpPr>
            <p:cNvPr id="75" name="AutoShape 17"/>
            <p:cNvSpPr>
              <a:spLocks noChangeArrowheads="1"/>
            </p:cNvSpPr>
            <p:nvPr/>
          </p:nvSpPr>
          <p:spPr bwMode="auto">
            <a:xfrm rot="16200000">
              <a:off x="2076427" y="1396964"/>
              <a:ext cx="800100" cy="1076325"/>
            </a:xfrm>
            <a:prstGeom prst="foldedCorner">
              <a:avLst>
                <a:gd name="adj" fmla="val 12500"/>
              </a:avLst>
            </a:prstGeom>
            <a:gradFill rotWithShape="1">
              <a:gsLst>
                <a:gs pos="0">
                  <a:srgbClr val="FFFF99">
                    <a:gamma/>
                    <a:shade val="85490"/>
                    <a:invGamma/>
                  </a:srgbClr>
                </a:gs>
                <a:gs pos="100000">
                  <a:srgbClr val="FFFF99"/>
                </a:gs>
              </a:gsLst>
              <a:lin ang="0" scaled="1"/>
            </a:gra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dirty="0"/>
            </a:p>
          </p:txBody>
        </p:sp>
        <p:sp>
          <p:nvSpPr>
            <p:cNvPr id="76" name="AutoShape 18"/>
            <p:cNvSpPr>
              <a:spLocks noChangeArrowheads="1"/>
            </p:cNvSpPr>
            <p:nvPr/>
          </p:nvSpPr>
          <p:spPr bwMode="auto">
            <a:xfrm rot="16200000">
              <a:off x="1901802" y="1203289"/>
              <a:ext cx="800100" cy="1076325"/>
            </a:xfrm>
            <a:prstGeom prst="foldedCorner">
              <a:avLst>
                <a:gd name="adj" fmla="val 12500"/>
              </a:avLst>
            </a:prstGeom>
            <a:gradFill rotWithShape="1">
              <a:gsLst>
                <a:gs pos="0">
                  <a:srgbClr val="FFFF99">
                    <a:gamma/>
                    <a:shade val="85490"/>
                    <a:invGamma/>
                  </a:srgbClr>
                </a:gs>
                <a:gs pos="100000">
                  <a:srgbClr val="FFFF99"/>
                </a:gs>
              </a:gsLst>
              <a:lin ang="0" scaled="1"/>
            </a:gra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dirty="0"/>
            </a:p>
          </p:txBody>
        </p:sp>
        <p:sp>
          <p:nvSpPr>
            <p:cNvPr id="77" name="AutoShape 17"/>
            <p:cNvSpPr>
              <a:spLocks noChangeArrowheads="1"/>
            </p:cNvSpPr>
            <p:nvPr/>
          </p:nvSpPr>
          <p:spPr bwMode="auto">
            <a:xfrm rot="16200000">
              <a:off x="1727178" y="1482391"/>
              <a:ext cx="800100" cy="1076325"/>
            </a:xfrm>
            <a:prstGeom prst="foldedCorner">
              <a:avLst>
                <a:gd name="adj" fmla="val 12500"/>
              </a:avLst>
            </a:prstGeom>
            <a:gradFill rotWithShape="1">
              <a:gsLst>
                <a:gs pos="0">
                  <a:srgbClr val="FFFF99">
                    <a:gamma/>
                    <a:shade val="85490"/>
                    <a:invGamma/>
                  </a:srgbClr>
                </a:gs>
                <a:gs pos="100000">
                  <a:srgbClr val="FFFF99"/>
                </a:gs>
              </a:gsLst>
              <a:lin ang="0" scaled="1"/>
            </a:gra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dirty="0"/>
            </a:p>
          </p:txBody>
        </p:sp>
      </p:grpSp>
      <p:grpSp>
        <p:nvGrpSpPr>
          <p:cNvPr id="89" name="Group 88"/>
          <p:cNvGrpSpPr/>
          <p:nvPr/>
        </p:nvGrpSpPr>
        <p:grpSpPr>
          <a:xfrm>
            <a:off x="4713265" y="2141502"/>
            <a:ext cx="3876021" cy="3915317"/>
            <a:chOff x="2051720" y="1700808"/>
            <a:chExt cx="4633544" cy="4680520"/>
          </a:xfrm>
        </p:grpSpPr>
        <p:grpSp>
          <p:nvGrpSpPr>
            <p:cNvPr id="90" name="Group 89"/>
            <p:cNvGrpSpPr/>
            <p:nvPr/>
          </p:nvGrpSpPr>
          <p:grpSpPr>
            <a:xfrm>
              <a:off x="2051720" y="1700808"/>
              <a:ext cx="4633544" cy="4680520"/>
              <a:chOff x="1979712" y="1916832"/>
              <a:chExt cx="4633544" cy="4680520"/>
            </a:xfrm>
          </p:grpSpPr>
          <p:sp>
            <p:nvSpPr>
              <p:cNvPr id="97" name="Oval 96"/>
              <p:cNvSpPr/>
              <p:nvPr/>
            </p:nvSpPr>
            <p:spPr>
              <a:xfrm>
                <a:off x="2310826" y="2348880"/>
                <a:ext cx="3942390" cy="3942390"/>
              </a:xfrm>
              <a:prstGeom prst="ellipse">
                <a:avLst/>
              </a:prstGeom>
              <a:noFill/>
              <a:ln w="571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98" name="Group 97"/>
              <p:cNvGrpSpPr/>
              <p:nvPr/>
            </p:nvGrpSpPr>
            <p:grpSpPr>
              <a:xfrm>
                <a:off x="3563888" y="1916832"/>
                <a:ext cx="1224136" cy="1224136"/>
                <a:chOff x="3923928" y="2492896"/>
                <a:chExt cx="1224136" cy="1224136"/>
              </a:xfrm>
            </p:grpSpPr>
            <p:sp>
              <p:nvSpPr>
                <p:cNvPr id="114" name="Oval 113"/>
                <p:cNvSpPr/>
                <p:nvPr/>
              </p:nvSpPr>
              <p:spPr>
                <a:xfrm>
                  <a:off x="3923928" y="2492896"/>
                  <a:ext cx="1224136" cy="1224136"/>
                </a:xfrm>
                <a:prstGeom prst="ellipse">
                  <a:avLst/>
                </a:prstGeom>
                <a:solidFill>
                  <a:srgbClr val="5B9B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latin typeface="Arial" panose="020B0604020202020204" pitchFamily="34" charset="0"/>
                    <a:cs typeface="Arial" panose="020B0604020202020204" pitchFamily="34" charset="0"/>
                  </a:endParaRPr>
                </a:p>
              </p:txBody>
            </p:sp>
            <p:sp>
              <p:nvSpPr>
                <p:cNvPr id="115" name="TextBox 114"/>
                <p:cNvSpPr txBox="1"/>
                <p:nvPr/>
              </p:nvSpPr>
              <p:spPr>
                <a:xfrm>
                  <a:off x="3959932" y="2843354"/>
                  <a:ext cx="1152128" cy="551892"/>
                </a:xfrm>
                <a:prstGeom prst="rect">
                  <a:avLst/>
                </a:prstGeom>
                <a:noFill/>
              </p:spPr>
              <p:txBody>
                <a:bodyPr wrap="square" rtlCol="0">
                  <a:spAutoFit/>
                </a:bodyPr>
                <a:lstStyle/>
                <a:p>
                  <a:pPr algn="ctr"/>
                  <a:r>
                    <a:rPr lang="pl-PL" sz="1200" dirty="0">
                      <a:solidFill>
                        <a:schemeClr val="bg1"/>
                      </a:solidFill>
                      <a:latin typeface="Arial" panose="020B0604020202020204" pitchFamily="34" charset="0"/>
                      <a:cs typeface="Arial" panose="020B0604020202020204" pitchFamily="34" charset="0"/>
                    </a:rPr>
                    <a:t>CREATING DATA</a:t>
                  </a:r>
                  <a:endParaRPr lang="en-GB" sz="1200" dirty="0">
                    <a:solidFill>
                      <a:schemeClr val="bg1"/>
                    </a:solidFill>
                    <a:latin typeface="Arial" panose="020B0604020202020204" pitchFamily="34" charset="0"/>
                    <a:cs typeface="Arial" panose="020B0604020202020204" pitchFamily="34" charset="0"/>
                  </a:endParaRPr>
                </a:p>
              </p:txBody>
            </p:sp>
          </p:grpSp>
          <p:grpSp>
            <p:nvGrpSpPr>
              <p:cNvPr id="99" name="Group 98"/>
              <p:cNvGrpSpPr/>
              <p:nvPr/>
            </p:nvGrpSpPr>
            <p:grpSpPr>
              <a:xfrm>
                <a:off x="5148065" y="2780928"/>
                <a:ext cx="1465191" cy="1224136"/>
                <a:chOff x="3815917" y="2492896"/>
                <a:chExt cx="1465191" cy="1224136"/>
              </a:xfrm>
            </p:grpSpPr>
            <p:sp>
              <p:nvSpPr>
                <p:cNvPr id="112" name="Oval 111"/>
                <p:cNvSpPr/>
                <p:nvPr/>
              </p:nvSpPr>
              <p:spPr>
                <a:xfrm>
                  <a:off x="3923928" y="2492896"/>
                  <a:ext cx="1224136" cy="1224136"/>
                </a:xfrm>
                <a:prstGeom prst="ellipse">
                  <a:avLst/>
                </a:prstGeom>
                <a:solidFill>
                  <a:srgbClr val="5B9B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latin typeface="Arial" panose="020B0604020202020204" pitchFamily="34" charset="0"/>
                    <a:cs typeface="Arial" panose="020B0604020202020204" pitchFamily="34" charset="0"/>
                  </a:endParaRPr>
                </a:p>
              </p:txBody>
            </p:sp>
            <p:sp>
              <p:nvSpPr>
                <p:cNvPr id="113" name="TextBox 112"/>
                <p:cNvSpPr txBox="1"/>
                <p:nvPr/>
              </p:nvSpPr>
              <p:spPr>
                <a:xfrm>
                  <a:off x="3815917" y="2843354"/>
                  <a:ext cx="1465191" cy="551892"/>
                </a:xfrm>
                <a:prstGeom prst="rect">
                  <a:avLst/>
                </a:prstGeom>
                <a:noFill/>
              </p:spPr>
              <p:txBody>
                <a:bodyPr wrap="square" rtlCol="0">
                  <a:spAutoFit/>
                </a:bodyPr>
                <a:lstStyle/>
                <a:p>
                  <a:pPr algn="ctr"/>
                  <a:r>
                    <a:rPr lang="pl-PL" sz="1200" dirty="0">
                      <a:solidFill>
                        <a:schemeClr val="bg1"/>
                      </a:solidFill>
                      <a:latin typeface="Arial" panose="020B0604020202020204" pitchFamily="34" charset="0"/>
                      <a:cs typeface="Arial" panose="020B0604020202020204" pitchFamily="34" charset="0"/>
                    </a:rPr>
                    <a:t>PROCESSING DATA</a:t>
                  </a:r>
                  <a:endParaRPr lang="en-GB" sz="1200" dirty="0">
                    <a:solidFill>
                      <a:schemeClr val="bg1"/>
                    </a:solidFill>
                    <a:latin typeface="Arial" panose="020B0604020202020204" pitchFamily="34" charset="0"/>
                    <a:cs typeface="Arial" panose="020B0604020202020204" pitchFamily="34" charset="0"/>
                  </a:endParaRPr>
                </a:p>
              </p:txBody>
            </p:sp>
          </p:grpSp>
          <p:grpSp>
            <p:nvGrpSpPr>
              <p:cNvPr id="100" name="Group 99"/>
              <p:cNvGrpSpPr/>
              <p:nvPr/>
            </p:nvGrpSpPr>
            <p:grpSpPr>
              <a:xfrm>
                <a:off x="5148065" y="4509120"/>
                <a:ext cx="1400261" cy="1224136"/>
                <a:chOff x="3851921" y="2492896"/>
                <a:chExt cx="1400261" cy="1224136"/>
              </a:xfrm>
            </p:grpSpPr>
            <p:sp>
              <p:nvSpPr>
                <p:cNvPr id="110" name="Oval 109"/>
                <p:cNvSpPr/>
                <p:nvPr/>
              </p:nvSpPr>
              <p:spPr>
                <a:xfrm>
                  <a:off x="3923928" y="2492896"/>
                  <a:ext cx="1224136" cy="1224136"/>
                </a:xfrm>
                <a:prstGeom prst="ellipse">
                  <a:avLst/>
                </a:prstGeom>
                <a:solidFill>
                  <a:srgbClr val="5B9B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latin typeface="Arial" panose="020B0604020202020204" pitchFamily="34" charset="0"/>
                    <a:cs typeface="Arial" panose="020B0604020202020204" pitchFamily="34" charset="0"/>
                  </a:endParaRPr>
                </a:p>
              </p:txBody>
            </p:sp>
            <p:sp>
              <p:nvSpPr>
                <p:cNvPr id="111" name="TextBox 110"/>
                <p:cNvSpPr txBox="1"/>
                <p:nvPr/>
              </p:nvSpPr>
              <p:spPr>
                <a:xfrm>
                  <a:off x="3851921" y="2843354"/>
                  <a:ext cx="1400261" cy="588685"/>
                </a:xfrm>
                <a:prstGeom prst="rect">
                  <a:avLst/>
                </a:prstGeom>
                <a:noFill/>
              </p:spPr>
              <p:txBody>
                <a:bodyPr wrap="square" rtlCol="0">
                  <a:spAutoFit/>
                </a:bodyPr>
                <a:lstStyle/>
                <a:p>
                  <a:pPr algn="ctr"/>
                  <a:r>
                    <a:rPr lang="pl-PL" sz="1200" dirty="0">
                      <a:solidFill>
                        <a:schemeClr val="bg1"/>
                      </a:solidFill>
                      <a:latin typeface="Arial" panose="020B0604020202020204" pitchFamily="34" charset="0"/>
                      <a:cs typeface="Arial" panose="020B0604020202020204" pitchFamily="34" charset="0"/>
                    </a:rPr>
                    <a:t>ANALYSING</a:t>
                  </a:r>
                  <a:r>
                    <a:rPr lang="pl-PL" sz="1400" dirty="0">
                      <a:solidFill>
                        <a:schemeClr val="bg1"/>
                      </a:solidFill>
                      <a:latin typeface="Arial" panose="020B0604020202020204" pitchFamily="34" charset="0"/>
                      <a:cs typeface="Arial" panose="020B0604020202020204" pitchFamily="34" charset="0"/>
                    </a:rPr>
                    <a:t> </a:t>
                  </a:r>
                  <a:r>
                    <a:rPr lang="pl-PL" sz="1200" dirty="0">
                      <a:solidFill>
                        <a:schemeClr val="bg1"/>
                      </a:solidFill>
                      <a:latin typeface="Arial" panose="020B0604020202020204" pitchFamily="34" charset="0"/>
                      <a:cs typeface="Arial" panose="020B0604020202020204" pitchFamily="34" charset="0"/>
                    </a:rPr>
                    <a:t>DATA</a:t>
                  </a:r>
                  <a:endParaRPr lang="en-GB" sz="1200" dirty="0">
                    <a:solidFill>
                      <a:schemeClr val="bg1"/>
                    </a:solidFill>
                    <a:latin typeface="Arial" panose="020B0604020202020204" pitchFamily="34" charset="0"/>
                    <a:cs typeface="Arial" panose="020B0604020202020204" pitchFamily="34" charset="0"/>
                  </a:endParaRPr>
                </a:p>
              </p:txBody>
            </p:sp>
          </p:grpSp>
          <p:grpSp>
            <p:nvGrpSpPr>
              <p:cNvPr id="101" name="Group 100"/>
              <p:cNvGrpSpPr/>
              <p:nvPr/>
            </p:nvGrpSpPr>
            <p:grpSpPr>
              <a:xfrm>
                <a:off x="3498957" y="5373216"/>
                <a:ext cx="1509656" cy="1224136"/>
                <a:chOff x="3786989" y="2492896"/>
                <a:chExt cx="1509656" cy="1224136"/>
              </a:xfrm>
            </p:grpSpPr>
            <p:sp>
              <p:nvSpPr>
                <p:cNvPr id="108" name="Oval 107"/>
                <p:cNvSpPr/>
                <p:nvPr/>
              </p:nvSpPr>
              <p:spPr>
                <a:xfrm>
                  <a:off x="3923928" y="2492896"/>
                  <a:ext cx="1224136" cy="1224136"/>
                </a:xfrm>
                <a:prstGeom prst="ellipse">
                  <a:avLst/>
                </a:prstGeom>
                <a:solidFill>
                  <a:srgbClr val="5B9B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latin typeface="Arial" panose="020B0604020202020204" pitchFamily="34" charset="0"/>
                    <a:cs typeface="Arial" panose="020B0604020202020204" pitchFamily="34" charset="0"/>
                  </a:endParaRPr>
                </a:p>
              </p:txBody>
            </p:sp>
            <p:sp>
              <p:nvSpPr>
                <p:cNvPr id="109" name="TextBox 108"/>
                <p:cNvSpPr txBox="1"/>
                <p:nvPr/>
              </p:nvSpPr>
              <p:spPr>
                <a:xfrm>
                  <a:off x="3786989" y="2843354"/>
                  <a:ext cx="1509656" cy="551892"/>
                </a:xfrm>
                <a:prstGeom prst="rect">
                  <a:avLst/>
                </a:prstGeom>
                <a:noFill/>
              </p:spPr>
              <p:txBody>
                <a:bodyPr wrap="square" rtlCol="0">
                  <a:spAutoFit/>
                </a:bodyPr>
                <a:lstStyle/>
                <a:p>
                  <a:pPr algn="ctr"/>
                  <a:r>
                    <a:rPr lang="pl-PL" sz="1200" dirty="0">
                      <a:solidFill>
                        <a:schemeClr val="bg1"/>
                      </a:solidFill>
                      <a:latin typeface="Arial" panose="020B0604020202020204" pitchFamily="34" charset="0"/>
                      <a:cs typeface="Arial" panose="020B0604020202020204" pitchFamily="34" charset="0"/>
                    </a:rPr>
                    <a:t>PRESERVING DATA</a:t>
                  </a:r>
                  <a:endParaRPr lang="en-GB" sz="1200" dirty="0">
                    <a:solidFill>
                      <a:schemeClr val="bg1"/>
                    </a:solidFill>
                    <a:latin typeface="Arial" panose="020B0604020202020204" pitchFamily="34" charset="0"/>
                    <a:cs typeface="Arial" panose="020B0604020202020204" pitchFamily="34" charset="0"/>
                  </a:endParaRPr>
                </a:p>
              </p:txBody>
            </p:sp>
          </p:grpSp>
          <p:grpSp>
            <p:nvGrpSpPr>
              <p:cNvPr id="102" name="Group 101"/>
              <p:cNvGrpSpPr/>
              <p:nvPr/>
            </p:nvGrpSpPr>
            <p:grpSpPr>
              <a:xfrm>
                <a:off x="1979712" y="4509120"/>
                <a:ext cx="1224136" cy="1224136"/>
                <a:chOff x="3923928" y="2564904"/>
                <a:chExt cx="1224136" cy="1224136"/>
              </a:xfrm>
            </p:grpSpPr>
            <p:sp>
              <p:nvSpPr>
                <p:cNvPr id="106" name="Oval 105"/>
                <p:cNvSpPr/>
                <p:nvPr/>
              </p:nvSpPr>
              <p:spPr>
                <a:xfrm>
                  <a:off x="3923928" y="2564904"/>
                  <a:ext cx="1224136" cy="12241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latin typeface="Arial" panose="020B0604020202020204" pitchFamily="34" charset="0"/>
                    <a:cs typeface="Arial" panose="020B0604020202020204" pitchFamily="34" charset="0"/>
                  </a:endParaRPr>
                </a:p>
              </p:txBody>
            </p:sp>
            <p:sp>
              <p:nvSpPr>
                <p:cNvPr id="107" name="TextBox 106"/>
                <p:cNvSpPr txBox="1"/>
                <p:nvPr/>
              </p:nvSpPr>
              <p:spPr>
                <a:xfrm>
                  <a:off x="3959932" y="2843354"/>
                  <a:ext cx="1152128" cy="551892"/>
                </a:xfrm>
                <a:prstGeom prst="rect">
                  <a:avLst/>
                </a:prstGeom>
                <a:noFill/>
              </p:spPr>
              <p:txBody>
                <a:bodyPr wrap="square" rtlCol="0">
                  <a:spAutoFit/>
                </a:bodyPr>
                <a:lstStyle/>
                <a:p>
                  <a:pPr algn="ctr"/>
                  <a:r>
                    <a:rPr lang="pl-PL" sz="1200" dirty="0">
                      <a:solidFill>
                        <a:schemeClr val="bg1"/>
                      </a:solidFill>
                      <a:latin typeface="Arial" panose="020B0604020202020204" pitchFamily="34" charset="0"/>
                      <a:cs typeface="Arial" panose="020B0604020202020204" pitchFamily="34" charset="0"/>
                    </a:rPr>
                    <a:t>ACCESS</a:t>
                  </a:r>
                </a:p>
                <a:p>
                  <a:pPr algn="ctr"/>
                  <a:r>
                    <a:rPr lang="pl-PL" sz="1200" dirty="0">
                      <a:solidFill>
                        <a:schemeClr val="bg1"/>
                      </a:solidFill>
                      <a:latin typeface="Arial" panose="020B0604020202020204" pitchFamily="34" charset="0"/>
                      <a:cs typeface="Arial" panose="020B0604020202020204" pitchFamily="34" charset="0"/>
                    </a:rPr>
                    <a:t>TO DATA</a:t>
                  </a:r>
                  <a:endParaRPr lang="en-GB" sz="1200" dirty="0">
                    <a:solidFill>
                      <a:schemeClr val="bg1"/>
                    </a:solidFill>
                    <a:latin typeface="Arial" panose="020B0604020202020204" pitchFamily="34" charset="0"/>
                    <a:cs typeface="Arial" panose="020B0604020202020204" pitchFamily="34" charset="0"/>
                  </a:endParaRPr>
                </a:p>
              </p:txBody>
            </p:sp>
          </p:grpSp>
          <p:grpSp>
            <p:nvGrpSpPr>
              <p:cNvPr id="103" name="Group 102"/>
              <p:cNvGrpSpPr/>
              <p:nvPr/>
            </p:nvGrpSpPr>
            <p:grpSpPr>
              <a:xfrm>
                <a:off x="1979712" y="2708920"/>
                <a:ext cx="1224136" cy="1224136"/>
                <a:chOff x="3923928" y="2420888"/>
                <a:chExt cx="1224136" cy="1224136"/>
              </a:xfrm>
            </p:grpSpPr>
            <p:sp>
              <p:nvSpPr>
                <p:cNvPr id="104" name="Oval 103"/>
                <p:cNvSpPr/>
                <p:nvPr/>
              </p:nvSpPr>
              <p:spPr>
                <a:xfrm>
                  <a:off x="3923928" y="2420888"/>
                  <a:ext cx="1224136" cy="12241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latin typeface="Arial" panose="020B0604020202020204" pitchFamily="34" charset="0"/>
                    <a:cs typeface="Arial" panose="020B0604020202020204" pitchFamily="34" charset="0"/>
                  </a:endParaRPr>
                </a:p>
              </p:txBody>
            </p:sp>
            <p:sp>
              <p:nvSpPr>
                <p:cNvPr id="105" name="TextBox 104"/>
                <p:cNvSpPr txBox="1"/>
                <p:nvPr/>
              </p:nvSpPr>
              <p:spPr>
                <a:xfrm>
                  <a:off x="3959932" y="2843354"/>
                  <a:ext cx="1152128" cy="551892"/>
                </a:xfrm>
                <a:prstGeom prst="rect">
                  <a:avLst/>
                </a:prstGeom>
                <a:noFill/>
              </p:spPr>
              <p:txBody>
                <a:bodyPr wrap="square" rtlCol="0">
                  <a:spAutoFit/>
                </a:bodyPr>
                <a:lstStyle/>
                <a:p>
                  <a:pPr algn="ctr"/>
                  <a:r>
                    <a:rPr lang="pl-PL" sz="1200" dirty="0">
                      <a:solidFill>
                        <a:schemeClr val="bg1"/>
                      </a:solidFill>
                      <a:latin typeface="Arial" panose="020B0604020202020204" pitchFamily="34" charset="0"/>
                      <a:cs typeface="Arial" panose="020B0604020202020204" pitchFamily="34" charset="0"/>
                    </a:rPr>
                    <a:t>RE-USING DATA</a:t>
                  </a:r>
                  <a:endParaRPr lang="en-GB" sz="1200" dirty="0">
                    <a:solidFill>
                      <a:schemeClr val="bg1"/>
                    </a:solidFill>
                    <a:latin typeface="Arial" panose="020B0604020202020204" pitchFamily="34" charset="0"/>
                    <a:cs typeface="Arial" panose="020B0604020202020204" pitchFamily="34" charset="0"/>
                  </a:endParaRPr>
                </a:p>
              </p:txBody>
            </p:sp>
          </p:grpSp>
        </p:grpSp>
        <p:sp>
          <p:nvSpPr>
            <p:cNvPr id="91" name="Right Arrow 90"/>
            <p:cNvSpPr/>
            <p:nvPr/>
          </p:nvSpPr>
          <p:spPr>
            <a:xfrm rot="1619807" flipV="1">
              <a:off x="5174188" y="2303398"/>
              <a:ext cx="253828" cy="151064"/>
            </a:xfrm>
            <a:prstGeom prst="rightArrow">
              <a:avLst>
                <a:gd name="adj1" fmla="val 27886"/>
                <a:gd name="adj2" fmla="val 50000"/>
              </a:avLst>
            </a:prstGeom>
            <a:solidFill>
              <a:srgbClr val="91C6F7"/>
            </a:solidFill>
            <a:ln>
              <a:solidFill>
                <a:srgbClr val="91C6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2" name="Right Arrow 91"/>
            <p:cNvSpPr/>
            <p:nvPr/>
          </p:nvSpPr>
          <p:spPr>
            <a:xfrm rot="5212365" flipV="1">
              <a:off x="6197255" y="3995999"/>
              <a:ext cx="253828" cy="151064"/>
            </a:xfrm>
            <a:prstGeom prst="rightArrow">
              <a:avLst>
                <a:gd name="adj1" fmla="val 27886"/>
                <a:gd name="adj2" fmla="val 50000"/>
              </a:avLst>
            </a:prstGeom>
            <a:solidFill>
              <a:srgbClr val="91C6F7"/>
            </a:solidFill>
            <a:ln>
              <a:solidFill>
                <a:srgbClr val="91C6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3" name="Right Arrow 92"/>
            <p:cNvSpPr/>
            <p:nvPr/>
          </p:nvSpPr>
          <p:spPr>
            <a:xfrm rot="8847248" flipV="1">
              <a:off x="5300817" y="5674556"/>
              <a:ext cx="253828" cy="151064"/>
            </a:xfrm>
            <a:prstGeom prst="rightArrow">
              <a:avLst>
                <a:gd name="adj1" fmla="val 27886"/>
                <a:gd name="adj2" fmla="val 50000"/>
              </a:avLst>
            </a:prstGeom>
            <a:solidFill>
              <a:srgbClr val="91C6F7"/>
            </a:solidFill>
            <a:ln>
              <a:solidFill>
                <a:srgbClr val="91C6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4" name="Right Arrow 93"/>
            <p:cNvSpPr/>
            <p:nvPr/>
          </p:nvSpPr>
          <p:spPr>
            <a:xfrm rot="12776736" flipV="1">
              <a:off x="3097300" y="5646115"/>
              <a:ext cx="253828" cy="151064"/>
            </a:xfrm>
            <a:prstGeom prst="rightArrow">
              <a:avLst>
                <a:gd name="adj1" fmla="val 27886"/>
                <a:gd name="adj2" fmla="val 50000"/>
              </a:avLst>
            </a:prstGeom>
            <a:solidFill>
              <a:srgbClr val="91C6F7"/>
            </a:solidFill>
            <a:ln>
              <a:solidFill>
                <a:srgbClr val="91C6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5" name="Right Arrow 94"/>
            <p:cNvSpPr/>
            <p:nvPr/>
          </p:nvSpPr>
          <p:spPr>
            <a:xfrm rot="16200000" flipV="1">
              <a:off x="2254352" y="3914627"/>
              <a:ext cx="253828" cy="151064"/>
            </a:xfrm>
            <a:prstGeom prst="rightArrow">
              <a:avLst>
                <a:gd name="adj1" fmla="val 27886"/>
                <a:gd name="adj2" fmla="val 50000"/>
              </a:avLst>
            </a:prstGeom>
            <a:solidFill>
              <a:srgbClr val="91C6F7"/>
            </a:solidFill>
            <a:ln>
              <a:solidFill>
                <a:srgbClr val="91C6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6" name="Right Arrow 95"/>
            <p:cNvSpPr/>
            <p:nvPr/>
          </p:nvSpPr>
          <p:spPr>
            <a:xfrm rot="19590936" flipV="1">
              <a:off x="3218543" y="2332540"/>
              <a:ext cx="253828" cy="151064"/>
            </a:xfrm>
            <a:prstGeom prst="rightArrow">
              <a:avLst>
                <a:gd name="adj1" fmla="val 27886"/>
                <a:gd name="adj2" fmla="val 50000"/>
              </a:avLst>
            </a:prstGeom>
            <a:solidFill>
              <a:srgbClr val="91C6F7"/>
            </a:solidFill>
            <a:ln>
              <a:solidFill>
                <a:srgbClr val="91C6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7" name="Title 1">
            <a:extLst>
              <a:ext uri="{FF2B5EF4-FFF2-40B4-BE49-F238E27FC236}">
                <a16:creationId xmlns:a16="http://schemas.microsoft.com/office/drawing/2014/main" id="{A2BBB1A5-DFD0-47A2-B837-908A18D7DE5A}"/>
              </a:ext>
            </a:extLst>
          </p:cNvPr>
          <p:cNvSpPr>
            <a:spLocks noGrp="1"/>
          </p:cNvSpPr>
          <p:nvPr>
            <p:ph type="title"/>
          </p:nvPr>
        </p:nvSpPr>
        <p:spPr>
          <a:xfrm>
            <a:off x="2133600" y="136690"/>
            <a:ext cx="9916160" cy="916502"/>
          </a:xfrm>
        </p:spPr>
        <p:txBody>
          <a:bodyPr/>
          <a:lstStyle/>
          <a:p>
            <a:r>
              <a:rPr lang="en-GB" dirty="0"/>
              <a:t>Data Management as part of the workflow</a:t>
            </a:r>
          </a:p>
        </p:txBody>
      </p:sp>
      <p:sp>
        <p:nvSpPr>
          <p:cNvPr id="8" name="TextBox 7">
            <a:extLst>
              <a:ext uri="{FF2B5EF4-FFF2-40B4-BE49-F238E27FC236}">
                <a16:creationId xmlns:a16="http://schemas.microsoft.com/office/drawing/2014/main" id="{B478D552-2ED2-4DF6-8E46-5D47AD5A0DF9}"/>
              </a:ext>
            </a:extLst>
          </p:cNvPr>
          <p:cNvSpPr txBox="1"/>
          <p:nvPr/>
        </p:nvSpPr>
        <p:spPr>
          <a:xfrm rot="16200000">
            <a:off x="1080292" y="3643434"/>
            <a:ext cx="1635832" cy="369332"/>
          </a:xfrm>
          <a:prstGeom prst="rect">
            <a:avLst/>
          </a:prstGeom>
          <a:noFill/>
        </p:spPr>
        <p:txBody>
          <a:bodyPr wrap="none" rtlCol="0">
            <a:spAutoFit/>
          </a:bodyPr>
          <a:lstStyle/>
          <a:p>
            <a:r>
              <a:rPr lang="en-GB" dirty="0"/>
              <a:t>Time and effort</a:t>
            </a:r>
          </a:p>
        </p:txBody>
      </p:sp>
      <p:cxnSp>
        <p:nvCxnSpPr>
          <p:cNvPr id="43" name="Straight Arrow Connector 42">
            <a:extLst>
              <a:ext uri="{FF2B5EF4-FFF2-40B4-BE49-F238E27FC236}">
                <a16:creationId xmlns:a16="http://schemas.microsoft.com/office/drawing/2014/main" id="{61079C82-D7A3-4345-BD1C-9B28266BA957}"/>
              </a:ext>
            </a:extLst>
          </p:cNvPr>
          <p:cNvCxnSpPr/>
          <p:nvPr/>
        </p:nvCxnSpPr>
        <p:spPr>
          <a:xfrm flipV="1">
            <a:off x="2150378" y="1670395"/>
            <a:ext cx="0" cy="470409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199538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p:cNvSpPr/>
          <p:nvPr/>
        </p:nvSpPr>
        <p:spPr>
          <a:xfrm>
            <a:off x="2783632" y="1716088"/>
            <a:ext cx="648072" cy="4608512"/>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p:cNvSpPr/>
          <p:nvPr/>
        </p:nvSpPr>
        <p:spPr>
          <a:xfrm>
            <a:off x="5272551" y="5493166"/>
            <a:ext cx="648072" cy="828408"/>
          </a:xfrm>
          <a:prstGeom prst="rect">
            <a:avLst/>
          </a:prstGeom>
          <a:solidFill>
            <a:srgbClr val="FFC000"/>
          </a:solidFill>
          <a:ln>
            <a:solidFill>
              <a:srgbClr val="FB90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p:cNvSpPr/>
          <p:nvPr/>
        </p:nvSpPr>
        <p:spPr>
          <a:xfrm>
            <a:off x="6877415" y="5056305"/>
            <a:ext cx="648072" cy="1265269"/>
          </a:xfrm>
          <a:prstGeom prst="rect">
            <a:avLst/>
          </a:prstGeom>
          <a:solidFill>
            <a:srgbClr val="FFC000"/>
          </a:solidFill>
          <a:ln>
            <a:solidFill>
              <a:srgbClr val="FB90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p:cNvSpPr/>
          <p:nvPr/>
        </p:nvSpPr>
        <p:spPr>
          <a:xfrm>
            <a:off x="5272551" y="5346084"/>
            <a:ext cx="648072" cy="147082"/>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ectangle 72"/>
          <p:cNvSpPr/>
          <p:nvPr/>
        </p:nvSpPr>
        <p:spPr>
          <a:xfrm>
            <a:off x="6877415" y="4905860"/>
            <a:ext cx="648072" cy="147082"/>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4" name="Group 73"/>
          <p:cNvGrpSpPr/>
          <p:nvPr/>
        </p:nvGrpSpPr>
        <p:grpSpPr>
          <a:xfrm>
            <a:off x="3113065" y="1341402"/>
            <a:ext cx="1425574" cy="1079202"/>
            <a:chOff x="1589065" y="1341402"/>
            <a:chExt cx="1425574" cy="1079202"/>
          </a:xfrm>
        </p:grpSpPr>
        <p:sp>
          <p:nvSpPr>
            <p:cNvPr id="75" name="AutoShape 17"/>
            <p:cNvSpPr>
              <a:spLocks noChangeArrowheads="1"/>
            </p:cNvSpPr>
            <p:nvPr/>
          </p:nvSpPr>
          <p:spPr bwMode="auto">
            <a:xfrm rot="16200000">
              <a:off x="2076427" y="1396964"/>
              <a:ext cx="800100" cy="1076325"/>
            </a:xfrm>
            <a:prstGeom prst="foldedCorner">
              <a:avLst>
                <a:gd name="adj" fmla="val 12500"/>
              </a:avLst>
            </a:prstGeom>
            <a:gradFill rotWithShape="1">
              <a:gsLst>
                <a:gs pos="0">
                  <a:srgbClr val="FFFF99">
                    <a:gamma/>
                    <a:shade val="85490"/>
                    <a:invGamma/>
                  </a:srgbClr>
                </a:gs>
                <a:gs pos="100000">
                  <a:srgbClr val="FFFF99"/>
                </a:gs>
              </a:gsLst>
              <a:lin ang="0" scaled="1"/>
            </a:gra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dirty="0"/>
            </a:p>
          </p:txBody>
        </p:sp>
        <p:sp>
          <p:nvSpPr>
            <p:cNvPr id="76" name="AutoShape 18"/>
            <p:cNvSpPr>
              <a:spLocks noChangeArrowheads="1"/>
            </p:cNvSpPr>
            <p:nvPr/>
          </p:nvSpPr>
          <p:spPr bwMode="auto">
            <a:xfrm rot="16200000">
              <a:off x="1901802" y="1203289"/>
              <a:ext cx="800100" cy="1076325"/>
            </a:xfrm>
            <a:prstGeom prst="foldedCorner">
              <a:avLst>
                <a:gd name="adj" fmla="val 12500"/>
              </a:avLst>
            </a:prstGeom>
            <a:gradFill rotWithShape="1">
              <a:gsLst>
                <a:gs pos="0">
                  <a:srgbClr val="FFFF99">
                    <a:gamma/>
                    <a:shade val="85490"/>
                    <a:invGamma/>
                  </a:srgbClr>
                </a:gs>
                <a:gs pos="100000">
                  <a:srgbClr val="FFFF99"/>
                </a:gs>
              </a:gsLst>
              <a:lin ang="0" scaled="1"/>
            </a:gra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dirty="0"/>
            </a:p>
          </p:txBody>
        </p:sp>
        <p:sp>
          <p:nvSpPr>
            <p:cNvPr id="77" name="AutoShape 17"/>
            <p:cNvSpPr>
              <a:spLocks noChangeArrowheads="1"/>
            </p:cNvSpPr>
            <p:nvPr/>
          </p:nvSpPr>
          <p:spPr bwMode="auto">
            <a:xfrm rot="16200000">
              <a:off x="1727178" y="1482391"/>
              <a:ext cx="800100" cy="1076325"/>
            </a:xfrm>
            <a:prstGeom prst="foldedCorner">
              <a:avLst>
                <a:gd name="adj" fmla="val 12500"/>
              </a:avLst>
            </a:prstGeom>
            <a:gradFill rotWithShape="1">
              <a:gsLst>
                <a:gs pos="0">
                  <a:srgbClr val="FFFF99">
                    <a:gamma/>
                    <a:shade val="85490"/>
                    <a:invGamma/>
                  </a:srgbClr>
                </a:gs>
                <a:gs pos="100000">
                  <a:srgbClr val="FFFF99"/>
                </a:gs>
              </a:gsLst>
              <a:lin ang="0" scaled="1"/>
            </a:gra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dirty="0"/>
            </a:p>
          </p:txBody>
        </p:sp>
      </p:grpSp>
      <p:sp>
        <p:nvSpPr>
          <p:cNvPr id="78" name="AutoShape 17"/>
          <p:cNvSpPr>
            <a:spLocks noChangeArrowheads="1"/>
          </p:cNvSpPr>
          <p:nvPr/>
        </p:nvSpPr>
        <p:spPr bwMode="auto">
          <a:xfrm rot="16200000">
            <a:off x="5831371" y="4787708"/>
            <a:ext cx="606760" cy="1076325"/>
          </a:xfrm>
          <a:prstGeom prst="foldedCorner">
            <a:avLst>
              <a:gd name="adj" fmla="val 12500"/>
            </a:avLst>
          </a:prstGeom>
          <a:gradFill rotWithShape="1">
            <a:gsLst>
              <a:gs pos="0">
                <a:srgbClr val="FFFF99">
                  <a:gamma/>
                  <a:shade val="85490"/>
                  <a:invGamma/>
                </a:srgbClr>
              </a:gs>
              <a:gs pos="100000">
                <a:srgbClr val="FFFF99"/>
              </a:gs>
            </a:gsLst>
            <a:lin ang="0" scaled="1"/>
          </a:gra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dirty="0"/>
          </a:p>
        </p:txBody>
      </p:sp>
      <p:grpSp>
        <p:nvGrpSpPr>
          <p:cNvPr id="79" name="Group 78"/>
          <p:cNvGrpSpPr/>
          <p:nvPr/>
        </p:nvGrpSpPr>
        <p:grpSpPr>
          <a:xfrm>
            <a:off x="8605936" y="4758779"/>
            <a:ext cx="648072" cy="1548881"/>
            <a:chOff x="7081936" y="4265240"/>
            <a:chExt cx="648072" cy="2042420"/>
          </a:xfrm>
        </p:grpSpPr>
        <p:sp>
          <p:nvSpPr>
            <p:cNvPr id="80" name="Rectangle 79"/>
            <p:cNvSpPr/>
            <p:nvPr/>
          </p:nvSpPr>
          <p:spPr>
            <a:xfrm>
              <a:off x="7081936" y="4488535"/>
              <a:ext cx="648072" cy="1819125"/>
            </a:xfrm>
            <a:prstGeom prst="rect">
              <a:avLst/>
            </a:prstGeom>
            <a:solidFill>
              <a:srgbClr val="FFC000"/>
            </a:solidFill>
            <a:ln>
              <a:solidFill>
                <a:srgbClr val="FB90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Rectangle 80"/>
            <p:cNvSpPr/>
            <p:nvPr/>
          </p:nvSpPr>
          <p:spPr>
            <a:xfrm>
              <a:off x="7081936" y="4265240"/>
              <a:ext cx="648072" cy="193948"/>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2" name="Group 81"/>
          <p:cNvGrpSpPr/>
          <p:nvPr/>
        </p:nvGrpSpPr>
        <p:grpSpPr>
          <a:xfrm>
            <a:off x="8929973" y="4222781"/>
            <a:ext cx="1250949" cy="818419"/>
            <a:chOff x="7403910" y="3655160"/>
            <a:chExt cx="1250949" cy="1079202"/>
          </a:xfrm>
        </p:grpSpPr>
        <p:sp>
          <p:nvSpPr>
            <p:cNvPr id="84" name="AutoShape 18"/>
            <p:cNvSpPr>
              <a:spLocks noChangeArrowheads="1"/>
            </p:cNvSpPr>
            <p:nvPr/>
          </p:nvSpPr>
          <p:spPr bwMode="auto">
            <a:xfrm rot="16200000">
              <a:off x="7716647" y="3517047"/>
              <a:ext cx="800100" cy="1076325"/>
            </a:xfrm>
            <a:prstGeom prst="foldedCorner">
              <a:avLst>
                <a:gd name="adj" fmla="val 12500"/>
              </a:avLst>
            </a:prstGeom>
            <a:gradFill rotWithShape="1">
              <a:gsLst>
                <a:gs pos="0">
                  <a:srgbClr val="FFFF99">
                    <a:gamma/>
                    <a:shade val="85490"/>
                    <a:invGamma/>
                  </a:srgbClr>
                </a:gs>
                <a:gs pos="100000">
                  <a:srgbClr val="FFFF99"/>
                </a:gs>
              </a:gsLst>
              <a:lin ang="0" scaled="1"/>
            </a:gra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dirty="0"/>
            </a:p>
          </p:txBody>
        </p:sp>
        <p:sp>
          <p:nvSpPr>
            <p:cNvPr id="85" name="AutoShape 17"/>
            <p:cNvSpPr>
              <a:spLocks noChangeArrowheads="1"/>
            </p:cNvSpPr>
            <p:nvPr/>
          </p:nvSpPr>
          <p:spPr bwMode="auto">
            <a:xfrm rot="16200000">
              <a:off x="7542023" y="3796149"/>
              <a:ext cx="800100" cy="1076325"/>
            </a:xfrm>
            <a:prstGeom prst="foldedCorner">
              <a:avLst>
                <a:gd name="adj" fmla="val 12500"/>
              </a:avLst>
            </a:prstGeom>
            <a:gradFill rotWithShape="1">
              <a:gsLst>
                <a:gs pos="0">
                  <a:srgbClr val="FFFF99">
                    <a:gamma/>
                    <a:shade val="85490"/>
                    <a:invGamma/>
                  </a:srgbClr>
                </a:gs>
                <a:gs pos="100000">
                  <a:srgbClr val="FFFF99"/>
                </a:gs>
              </a:gsLst>
              <a:lin ang="0" scaled="1"/>
            </a:gra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dirty="0"/>
            </a:p>
          </p:txBody>
        </p:sp>
      </p:grpSp>
      <p:grpSp>
        <p:nvGrpSpPr>
          <p:cNvPr id="86" name="Group 85"/>
          <p:cNvGrpSpPr/>
          <p:nvPr/>
        </p:nvGrpSpPr>
        <p:grpSpPr>
          <a:xfrm>
            <a:off x="7127889" y="4518906"/>
            <a:ext cx="1250949" cy="818419"/>
            <a:chOff x="5567542" y="3933712"/>
            <a:chExt cx="1250949" cy="1079202"/>
          </a:xfrm>
        </p:grpSpPr>
        <p:sp>
          <p:nvSpPr>
            <p:cNvPr id="87" name="AutoShape 18"/>
            <p:cNvSpPr>
              <a:spLocks noChangeArrowheads="1"/>
            </p:cNvSpPr>
            <p:nvPr/>
          </p:nvSpPr>
          <p:spPr bwMode="auto">
            <a:xfrm rot="16200000">
              <a:off x="5880279" y="3795599"/>
              <a:ext cx="800100" cy="1076325"/>
            </a:xfrm>
            <a:prstGeom prst="foldedCorner">
              <a:avLst>
                <a:gd name="adj" fmla="val 12500"/>
              </a:avLst>
            </a:prstGeom>
            <a:gradFill rotWithShape="1">
              <a:gsLst>
                <a:gs pos="0">
                  <a:srgbClr val="FFFF99">
                    <a:gamma/>
                    <a:shade val="85490"/>
                    <a:invGamma/>
                  </a:srgbClr>
                </a:gs>
                <a:gs pos="100000">
                  <a:srgbClr val="FFFF99"/>
                </a:gs>
              </a:gsLst>
              <a:lin ang="0" scaled="1"/>
            </a:gra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dirty="0"/>
            </a:p>
          </p:txBody>
        </p:sp>
        <p:sp>
          <p:nvSpPr>
            <p:cNvPr id="88" name="AutoShape 17"/>
            <p:cNvSpPr>
              <a:spLocks noChangeArrowheads="1"/>
            </p:cNvSpPr>
            <p:nvPr/>
          </p:nvSpPr>
          <p:spPr bwMode="auto">
            <a:xfrm rot="16200000">
              <a:off x="5705655" y="4074701"/>
              <a:ext cx="800100" cy="1076325"/>
            </a:xfrm>
            <a:prstGeom prst="foldedCorner">
              <a:avLst>
                <a:gd name="adj" fmla="val 12500"/>
              </a:avLst>
            </a:prstGeom>
            <a:gradFill rotWithShape="1">
              <a:gsLst>
                <a:gs pos="0">
                  <a:srgbClr val="FFFF99">
                    <a:gamma/>
                    <a:shade val="85490"/>
                    <a:invGamma/>
                  </a:srgbClr>
                </a:gs>
                <a:gs pos="100000">
                  <a:srgbClr val="FFFF99"/>
                </a:gs>
              </a:gsLst>
              <a:lin ang="0" scaled="1"/>
            </a:gra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dirty="0"/>
            </a:p>
          </p:txBody>
        </p:sp>
      </p:grpSp>
      <p:grpSp>
        <p:nvGrpSpPr>
          <p:cNvPr id="23" name="Group 22"/>
          <p:cNvGrpSpPr/>
          <p:nvPr/>
        </p:nvGrpSpPr>
        <p:grpSpPr>
          <a:xfrm>
            <a:off x="5089775" y="1341402"/>
            <a:ext cx="3876021" cy="3915317"/>
            <a:chOff x="2051720" y="1700808"/>
            <a:chExt cx="4633544" cy="4680520"/>
          </a:xfrm>
        </p:grpSpPr>
        <p:grpSp>
          <p:nvGrpSpPr>
            <p:cNvPr id="24" name="Group 23"/>
            <p:cNvGrpSpPr/>
            <p:nvPr/>
          </p:nvGrpSpPr>
          <p:grpSpPr>
            <a:xfrm>
              <a:off x="2051720" y="1700808"/>
              <a:ext cx="4633544" cy="4680520"/>
              <a:chOff x="1979712" y="1916832"/>
              <a:chExt cx="4633544" cy="4680520"/>
            </a:xfrm>
          </p:grpSpPr>
          <p:sp>
            <p:nvSpPr>
              <p:cNvPr id="31" name="Oval 30"/>
              <p:cNvSpPr/>
              <p:nvPr/>
            </p:nvSpPr>
            <p:spPr>
              <a:xfrm>
                <a:off x="2310826" y="2348880"/>
                <a:ext cx="3942390" cy="3942390"/>
              </a:xfrm>
              <a:prstGeom prst="ellipse">
                <a:avLst/>
              </a:prstGeom>
              <a:noFill/>
              <a:ln w="571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32" name="Group 31"/>
              <p:cNvGrpSpPr/>
              <p:nvPr/>
            </p:nvGrpSpPr>
            <p:grpSpPr>
              <a:xfrm>
                <a:off x="3563888" y="1916832"/>
                <a:ext cx="1224136" cy="1224136"/>
                <a:chOff x="3923928" y="2492896"/>
                <a:chExt cx="1224136" cy="1224136"/>
              </a:xfrm>
            </p:grpSpPr>
            <p:sp>
              <p:nvSpPr>
                <p:cNvPr id="50" name="Oval 49"/>
                <p:cNvSpPr/>
                <p:nvPr/>
              </p:nvSpPr>
              <p:spPr>
                <a:xfrm>
                  <a:off x="3923928" y="2492896"/>
                  <a:ext cx="1224136" cy="122413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latin typeface="Arial" panose="020B0604020202020204" pitchFamily="34" charset="0"/>
                    <a:cs typeface="Arial" panose="020B0604020202020204" pitchFamily="34" charset="0"/>
                  </a:endParaRPr>
                </a:p>
              </p:txBody>
            </p:sp>
            <p:sp>
              <p:nvSpPr>
                <p:cNvPr id="51" name="TextBox 50"/>
                <p:cNvSpPr txBox="1"/>
                <p:nvPr/>
              </p:nvSpPr>
              <p:spPr>
                <a:xfrm>
                  <a:off x="3959932" y="2843354"/>
                  <a:ext cx="1152128" cy="551892"/>
                </a:xfrm>
                <a:prstGeom prst="rect">
                  <a:avLst/>
                </a:prstGeom>
                <a:noFill/>
              </p:spPr>
              <p:txBody>
                <a:bodyPr wrap="square" rtlCol="0">
                  <a:spAutoFit/>
                </a:bodyPr>
                <a:lstStyle/>
                <a:p>
                  <a:pPr algn="ctr"/>
                  <a:r>
                    <a:rPr lang="pl-PL" sz="1200" dirty="0">
                      <a:solidFill>
                        <a:schemeClr val="bg1"/>
                      </a:solidFill>
                      <a:latin typeface="Arial" panose="020B0604020202020204" pitchFamily="34" charset="0"/>
                      <a:cs typeface="Arial" panose="020B0604020202020204" pitchFamily="34" charset="0"/>
                    </a:rPr>
                    <a:t>CREATING DATA</a:t>
                  </a:r>
                  <a:endParaRPr lang="en-GB" sz="1200" dirty="0">
                    <a:solidFill>
                      <a:schemeClr val="bg1"/>
                    </a:solidFill>
                    <a:latin typeface="Arial" panose="020B0604020202020204" pitchFamily="34" charset="0"/>
                    <a:cs typeface="Arial" panose="020B0604020202020204" pitchFamily="34" charset="0"/>
                  </a:endParaRPr>
                </a:p>
              </p:txBody>
            </p:sp>
          </p:grpSp>
          <p:grpSp>
            <p:nvGrpSpPr>
              <p:cNvPr id="33" name="Group 32"/>
              <p:cNvGrpSpPr/>
              <p:nvPr/>
            </p:nvGrpSpPr>
            <p:grpSpPr>
              <a:xfrm>
                <a:off x="5148065" y="2780928"/>
                <a:ext cx="1465191" cy="1224136"/>
                <a:chOff x="3815917" y="2492896"/>
                <a:chExt cx="1465191" cy="1224136"/>
              </a:xfrm>
            </p:grpSpPr>
            <p:sp>
              <p:nvSpPr>
                <p:cNvPr id="48" name="Oval 47"/>
                <p:cNvSpPr/>
                <p:nvPr/>
              </p:nvSpPr>
              <p:spPr>
                <a:xfrm>
                  <a:off x="3923928" y="2492896"/>
                  <a:ext cx="1224136" cy="122413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latin typeface="Arial" panose="020B0604020202020204" pitchFamily="34" charset="0"/>
                    <a:cs typeface="Arial" panose="020B0604020202020204" pitchFamily="34" charset="0"/>
                  </a:endParaRPr>
                </a:p>
              </p:txBody>
            </p:sp>
            <p:sp>
              <p:nvSpPr>
                <p:cNvPr id="49" name="TextBox 48"/>
                <p:cNvSpPr txBox="1"/>
                <p:nvPr/>
              </p:nvSpPr>
              <p:spPr>
                <a:xfrm>
                  <a:off x="3815917" y="2843354"/>
                  <a:ext cx="1465191" cy="551892"/>
                </a:xfrm>
                <a:prstGeom prst="rect">
                  <a:avLst/>
                </a:prstGeom>
                <a:noFill/>
              </p:spPr>
              <p:txBody>
                <a:bodyPr wrap="square" rtlCol="0">
                  <a:spAutoFit/>
                </a:bodyPr>
                <a:lstStyle/>
                <a:p>
                  <a:pPr algn="ctr"/>
                  <a:r>
                    <a:rPr lang="pl-PL" sz="1200" dirty="0">
                      <a:solidFill>
                        <a:schemeClr val="bg1"/>
                      </a:solidFill>
                      <a:latin typeface="Arial" panose="020B0604020202020204" pitchFamily="34" charset="0"/>
                      <a:cs typeface="Arial" panose="020B0604020202020204" pitchFamily="34" charset="0"/>
                    </a:rPr>
                    <a:t>PROCESSING DATA</a:t>
                  </a:r>
                  <a:endParaRPr lang="en-GB" sz="1200" dirty="0">
                    <a:solidFill>
                      <a:schemeClr val="bg1"/>
                    </a:solidFill>
                    <a:latin typeface="Arial" panose="020B0604020202020204" pitchFamily="34" charset="0"/>
                    <a:cs typeface="Arial" panose="020B0604020202020204" pitchFamily="34" charset="0"/>
                  </a:endParaRPr>
                </a:p>
              </p:txBody>
            </p:sp>
          </p:grpSp>
          <p:grpSp>
            <p:nvGrpSpPr>
              <p:cNvPr id="34" name="Group 33"/>
              <p:cNvGrpSpPr/>
              <p:nvPr/>
            </p:nvGrpSpPr>
            <p:grpSpPr>
              <a:xfrm>
                <a:off x="5148065" y="4509120"/>
                <a:ext cx="1400261" cy="1224136"/>
                <a:chOff x="3851921" y="2492896"/>
                <a:chExt cx="1400261" cy="1224136"/>
              </a:xfrm>
            </p:grpSpPr>
            <p:sp>
              <p:nvSpPr>
                <p:cNvPr id="46" name="Oval 45"/>
                <p:cNvSpPr/>
                <p:nvPr/>
              </p:nvSpPr>
              <p:spPr>
                <a:xfrm>
                  <a:off x="3923928" y="2492896"/>
                  <a:ext cx="1224136" cy="122413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latin typeface="Arial" panose="020B0604020202020204" pitchFamily="34" charset="0"/>
                    <a:cs typeface="Arial" panose="020B0604020202020204" pitchFamily="34" charset="0"/>
                  </a:endParaRPr>
                </a:p>
              </p:txBody>
            </p:sp>
            <p:sp>
              <p:nvSpPr>
                <p:cNvPr id="47" name="TextBox 46"/>
                <p:cNvSpPr txBox="1"/>
                <p:nvPr/>
              </p:nvSpPr>
              <p:spPr>
                <a:xfrm>
                  <a:off x="3851921" y="2843354"/>
                  <a:ext cx="1400261" cy="588685"/>
                </a:xfrm>
                <a:prstGeom prst="rect">
                  <a:avLst/>
                </a:prstGeom>
                <a:noFill/>
              </p:spPr>
              <p:txBody>
                <a:bodyPr wrap="square" rtlCol="0">
                  <a:spAutoFit/>
                </a:bodyPr>
                <a:lstStyle/>
                <a:p>
                  <a:pPr algn="ctr"/>
                  <a:r>
                    <a:rPr lang="pl-PL" sz="1200" dirty="0">
                      <a:solidFill>
                        <a:schemeClr val="bg1"/>
                      </a:solidFill>
                      <a:latin typeface="Arial" panose="020B0604020202020204" pitchFamily="34" charset="0"/>
                      <a:cs typeface="Arial" panose="020B0604020202020204" pitchFamily="34" charset="0"/>
                    </a:rPr>
                    <a:t>ANALYSING</a:t>
                  </a:r>
                  <a:r>
                    <a:rPr lang="pl-PL" sz="1400" dirty="0">
                      <a:solidFill>
                        <a:schemeClr val="bg1"/>
                      </a:solidFill>
                      <a:latin typeface="Arial" panose="020B0604020202020204" pitchFamily="34" charset="0"/>
                      <a:cs typeface="Arial" panose="020B0604020202020204" pitchFamily="34" charset="0"/>
                    </a:rPr>
                    <a:t> </a:t>
                  </a:r>
                  <a:r>
                    <a:rPr lang="pl-PL" sz="1200" dirty="0">
                      <a:solidFill>
                        <a:schemeClr val="bg1"/>
                      </a:solidFill>
                      <a:latin typeface="Arial" panose="020B0604020202020204" pitchFamily="34" charset="0"/>
                      <a:cs typeface="Arial" panose="020B0604020202020204" pitchFamily="34" charset="0"/>
                    </a:rPr>
                    <a:t>DATA</a:t>
                  </a:r>
                  <a:endParaRPr lang="en-GB" sz="1200" dirty="0">
                    <a:solidFill>
                      <a:schemeClr val="bg1"/>
                    </a:solidFill>
                    <a:latin typeface="Arial" panose="020B0604020202020204" pitchFamily="34" charset="0"/>
                    <a:cs typeface="Arial" panose="020B0604020202020204" pitchFamily="34" charset="0"/>
                  </a:endParaRPr>
                </a:p>
              </p:txBody>
            </p:sp>
          </p:grpSp>
          <p:grpSp>
            <p:nvGrpSpPr>
              <p:cNvPr id="37" name="Group 36"/>
              <p:cNvGrpSpPr/>
              <p:nvPr/>
            </p:nvGrpSpPr>
            <p:grpSpPr>
              <a:xfrm>
                <a:off x="3498957" y="5373216"/>
                <a:ext cx="1509656" cy="1224136"/>
                <a:chOff x="3786989" y="2492896"/>
                <a:chExt cx="1509656" cy="1224136"/>
              </a:xfrm>
            </p:grpSpPr>
            <p:sp>
              <p:nvSpPr>
                <p:cNvPr id="44" name="Oval 43"/>
                <p:cNvSpPr/>
                <p:nvPr/>
              </p:nvSpPr>
              <p:spPr>
                <a:xfrm>
                  <a:off x="3923928" y="2492896"/>
                  <a:ext cx="1224136" cy="12241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latin typeface="Arial" panose="020B0604020202020204" pitchFamily="34" charset="0"/>
                    <a:cs typeface="Arial" panose="020B0604020202020204" pitchFamily="34" charset="0"/>
                  </a:endParaRPr>
                </a:p>
              </p:txBody>
            </p:sp>
            <p:sp>
              <p:nvSpPr>
                <p:cNvPr id="45" name="TextBox 44"/>
                <p:cNvSpPr txBox="1"/>
                <p:nvPr/>
              </p:nvSpPr>
              <p:spPr>
                <a:xfrm>
                  <a:off x="3786989" y="2843354"/>
                  <a:ext cx="1509656" cy="551892"/>
                </a:xfrm>
                <a:prstGeom prst="rect">
                  <a:avLst/>
                </a:prstGeom>
                <a:noFill/>
              </p:spPr>
              <p:txBody>
                <a:bodyPr wrap="square" rtlCol="0">
                  <a:spAutoFit/>
                </a:bodyPr>
                <a:lstStyle/>
                <a:p>
                  <a:pPr algn="ctr"/>
                  <a:r>
                    <a:rPr lang="pl-PL" sz="1200" dirty="0">
                      <a:solidFill>
                        <a:schemeClr val="bg1"/>
                      </a:solidFill>
                      <a:latin typeface="Arial" panose="020B0604020202020204" pitchFamily="34" charset="0"/>
                      <a:cs typeface="Arial" panose="020B0604020202020204" pitchFamily="34" charset="0"/>
                    </a:rPr>
                    <a:t>PRESERVING DATA</a:t>
                  </a:r>
                  <a:endParaRPr lang="en-GB" sz="1200" dirty="0">
                    <a:solidFill>
                      <a:schemeClr val="bg1"/>
                    </a:solidFill>
                    <a:latin typeface="Arial" panose="020B0604020202020204" pitchFamily="34" charset="0"/>
                    <a:cs typeface="Arial" panose="020B0604020202020204" pitchFamily="34" charset="0"/>
                  </a:endParaRPr>
                </a:p>
              </p:txBody>
            </p:sp>
          </p:grpSp>
          <p:grpSp>
            <p:nvGrpSpPr>
              <p:cNvPr id="38" name="Group 37"/>
              <p:cNvGrpSpPr/>
              <p:nvPr/>
            </p:nvGrpSpPr>
            <p:grpSpPr>
              <a:xfrm>
                <a:off x="1979712" y="4509120"/>
                <a:ext cx="1224136" cy="1224136"/>
                <a:chOff x="3923928" y="2564904"/>
                <a:chExt cx="1224136" cy="1224136"/>
              </a:xfrm>
            </p:grpSpPr>
            <p:sp>
              <p:nvSpPr>
                <p:cNvPr id="42" name="Oval 41"/>
                <p:cNvSpPr/>
                <p:nvPr/>
              </p:nvSpPr>
              <p:spPr>
                <a:xfrm>
                  <a:off x="3923928" y="2564904"/>
                  <a:ext cx="1224136" cy="12241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latin typeface="Arial" panose="020B0604020202020204" pitchFamily="34" charset="0"/>
                    <a:cs typeface="Arial" panose="020B0604020202020204" pitchFamily="34" charset="0"/>
                  </a:endParaRPr>
                </a:p>
              </p:txBody>
            </p:sp>
            <p:sp>
              <p:nvSpPr>
                <p:cNvPr id="43" name="TextBox 42"/>
                <p:cNvSpPr txBox="1"/>
                <p:nvPr/>
              </p:nvSpPr>
              <p:spPr>
                <a:xfrm>
                  <a:off x="3959932" y="2843354"/>
                  <a:ext cx="1152128" cy="551892"/>
                </a:xfrm>
                <a:prstGeom prst="rect">
                  <a:avLst/>
                </a:prstGeom>
                <a:noFill/>
              </p:spPr>
              <p:txBody>
                <a:bodyPr wrap="square" rtlCol="0">
                  <a:spAutoFit/>
                </a:bodyPr>
                <a:lstStyle/>
                <a:p>
                  <a:pPr algn="ctr"/>
                  <a:r>
                    <a:rPr lang="pl-PL" sz="1200" dirty="0">
                      <a:solidFill>
                        <a:schemeClr val="bg1"/>
                      </a:solidFill>
                      <a:latin typeface="Arial" panose="020B0604020202020204" pitchFamily="34" charset="0"/>
                      <a:cs typeface="Arial" panose="020B0604020202020204" pitchFamily="34" charset="0"/>
                    </a:rPr>
                    <a:t>ACCESS</a:t>
                  </a:r>
                </a:p>
                <a:p>
                  <a:pPr algn="ctr"/>
                  <a:r>
                    <a:rPr lang="pl-PL" sz="1200" dirty="0">
                      <a:solidFill>
                        <a:schemeClr val="bg1"/>
                      </a:solidFill>
                      <a:latin typeface="Arial" panose="020B0604020202020204" pitchFamily="34" charset="0"/>
                      <a:cs typeface="Arial" panose="020B0604020202020204" pitchFamily="34" charset="0"/>
                    </a:rPr>
                    <a:t>TO DATA</a:t>
                  </a:r>
                  <a:endParaRPr lang="en-GB" sz="1200" dirty="0">
                    <a:solidFill>
                      <a:schemeClr val="bg1"/>
                    </a:solidFill>
                    <a:latin typeface="Arial" panose="020B0604020202020204" pitchFamily="34" charset="0"/>
                    <a:cs typeface="Arial" panose="020B0604020202020204" pitchFamily="34" charset="0"/>
                  </a:endParaRPr>
                </a:p>
              </p:txBody>
            </p:sp>
          </p:grpSp>
          <p:grpSp>
            <p:nvGrpSpPr>
              <p:cNvPr id="39" name="Group 38"/>
              <p:cNvGrpSpPr/>
              <p:nvPr/>
            </p:nvGrpSpPr>
            <p:grpSpPr>
              <a:xfrm>
                <a:off x="1979712" y="2708920"/>
                <a:ext cx="1224136" cy="1224136"/>
                <a:chOff x="3923928" y="2420888"/>
                <a:chExt cx="1224136" cy="1224136"/>
              </a:xfrm>
            </p:grpSpPr>
            <p:sp>
              <p:nvSpPr>
                <p:cNvPr id="40" name="Oval 39"/>
                <p:cNvSpPr/>
                <p:nvPr/>
              </p:nvSpPr>
              <p:spPr>
                <a:xfrm>
                  <a:off x="3923928" y="2420888"/>
                  <a:ext cx="1224136" cy="12241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latin typeface="Arial" panose="020B0604020202020204" pitchFamily="34" charset="0"/>
                    <a:cs typeface="Arial" panose="020B0604020202020204" pitchFamily="34" charset="0"/>
                  </a:endParaRPr>
                </a:p>
              </p:txBody>
            </p:sp>
            <p:sp>
              <p:nvSpPr>
                <p:cNvPr id="41" name="TextBox 40"/>
                <p:cNvSpPr txBox="1"/>
                <p:nvPr/>
              </p:nvSpPr>
              <p:spPr>
                <a:xfrm>
                  <a:off x="3959932" y="2843354"/>
                  <a:ext cx="1152128" cy="551892"/>
                </a:xfrm>
                <a:prstGeom prst="rect">
                  <a:avLst/>
                </a:prstGeom>
                <a:noFill/>
              </p:spPr>
              <p:txBody>
                <a:bodyPr wrap="square" rtlCol="0">
                  <a:spAutoFit/>
                </a:bodyPr>
                <a:lstStyle/>
                <a:p>
                  <a:pPr algn="ctr"/>
                  <a:r>
                    <a:rPr lang="pl-PL" sz="1200" dirty="0">
                      <a:solidFill>
                        <a:schemeClr val="bg1"/>
                      </a:solidFill>
                      <a:latin typeface="Arial" panose="020B0604020202020204" pitchFamily="34" charset="0"/>
                      <a:cs typeface="Arial" panose="020B0604020202020204" pitchFamily="34" charset="0"/>
                    </a:rPr>
                    <a:t>RE-USING DATA</a:t>
                  </a:r>
                  <a:endParaRPr lang="en-GB" sz="1200" dirty="0">
                    <a:solidFill>
                      <a:schemeClr val="bg1"/>
                    </a:solidFill>
                    <a:latin typeface="Arial" panose="020B0604020202020204" pitchFamily="34" charset="0"/>
                    <a:cs typeface="Arial" panose="020B0604020202020204" pitchFamily="34" charset="0"/>
                  </a:endParaRPr>
                </a:p>
              </p:txBody>
            </p:sp>
          </p:grpSp>
        </p:grpSp>
        <p:sp>
          <p:nvSpPr>
            <p:cNvPr id="25" name="Right Arrow 24"/>
            <p:cNvSpPr/>
            <p:nvPr/>
          </p:nvSpPr>
          <p:spPr>
            <a:xfrm rot="1619807" flipV="1">
              <a:off x="5174188" y="2303398"/>
              <a:ext cx="253828" cy="151064"/>
            </a:xfrm>
            <a:prstGeom prst="rightArrow">
              <a:avLst>
                <a:gd name="adj1" fmla="val 27886"/>
                <a:gd name="adj2" fmla="val 50000"/>
              </a:avLst>
            </a:prstGeom>
            <a:solidFill>
              <a:srgbClr val="91C6F7"/>
            </a:solidFill>
            <a:ln>
              <a:solidFill>
                <a:srgbClr val="91C6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Arrow 25"/>
            <p:cNvSpPr/>
            <p:nvPr/>
          </p:nvSpPr>
          <p:spPr>
            <a:xfrm rot="5212365" flipV="1">
              <a:off x="6197255" y="3995999"/>
              <a:ext cx="253828" cy="151064"/>
            </a:xfrm>
            <a:prstGeom prst="rightArrow">
              <a:avLst>
                <a:gd name="adj1" fmla="val 27886"/>
                <a:gd name="adj2" fmla="val 50000"/>
              </a:avLst>
            </a:prstGeom>
            <a:solidFill>
              <a:srgbClr val="91C6F7"/>
            </a:solidFill>
            <a:ln>
              <a:solidFill>
                <a:srgbClr val="91C6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ight Arrow 26"/>
            <p:cNvSpPr/>
            <p:nvPr/>
          </p:nvSpPr>
          <p:spPr>
            <a:xfrm rot="8847248" flipV="1">
              <a:off x="5300817" y="5674556"/>
              <a:ext cx="253828" cy="151064"/>
            </a:xfrm>
            <a:prstGeom prst="rightArrow">
              <a:avLst>
                <a:gd name="adj1" fmla="val 27886"/>
                <a:gd name="adj2" fmla="val 50000"/>
              </a:avLst>
            </a:prstGeom>
            <a:solidFill>
              <a:srgbClr val="91C6F7"/>
            </a:solidFill>
            <a:ln>
              <a:solidFill>
                <a:srgbClr val="91C6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Right Arrow 27"/>
            <p:cNvSpPr/>
            <p:nvPr/>
          </p:nvSpPr>
          <p:spPr>
            <a:xfrm rot="12776736" flipV="1">
              <a:off x="3097300" y="5646115"/>
              <a:ext cx="253828" cy="151064"/>
            </a:xfrm>
            <a:prstGeom prst="rightArrow">
              <a:avLst>
                <a:gd name="adj1" fmla="val 27886"/>
                <a:gd name="adj2" fmla="val 50000"/>
              </a:avLst>
            </a:prstGeom>
            <a:solidFill>
              <a:srgbClr val="91C6F7"/>
            </a:solidFill>
            <a:ln>
              <a:solidFill>
                <a:srgbClr val="91C6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Right Arrow 28"/>
            <p:cNvSpPr/>
            <p:nvPr/>
          </p:nvSpPr>
          <p:spPr>
            <a:xfrm rot="16200000" flipV="1">
              <a:off x="2254352" y="3914627"/>
              <a:ext cx="253828" cy="151064"/>
            </a:xfrm>
            <a:prstGeom prst="rightArrow">
              <a:avLst>
                <a:gd name="adj1" fmla="val 27886"/>
                <a:gd name="adj2" fmla="val 50000"/>
              </a:avLst>
            </a:prstGeom>
            <a:solidFill>
              <a:srgbClr val="91C6F7"/>
            </a:solidFill>
            <a:ln>
              <a:solidFill>
                <a:srgbClr val="91C6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ight Arrow 29"/>
            <p:cNvSpPr/>
            <p:nvPr/>
          </p:nvSpPr>
          <p:spPr>
            <a:xfrm rot="19590936" flipV="1">
              <a:off x="3218543" y="2332540"/>
              <a:ext cx="253828" cy="151064"/>
            </a:xfrm>
            <a:prstGeom prst="rightArrow">
              <a:avLst>
                <a:gd name="adj1" fmla="val 27886"/>
                <a:gd name="adj2" fmla="val 50000"/>
              </a:avLst>
            </a:prstGeom>
            <a:solidFill>
              <a:srgbClr val="91C6F7"/>
            </a:solidFill>
            <a:ln>
              <a:solidFill>
                <a:srgbClr val="91C6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54" name="Title 1">
            <a:extLst>
              <a:ext uri="{FF2B5EF4-FFF2-40B4-BE49-F238E27FC236}">
                <a16:creationId xmlns:a16="http://schemas.microsoft.com/office/drawing/2014/main" id="{1355EFEC-926E-45A5-82FD-FE9DD27A22DE}"/>
              </a:ext>
            </a:extLst>
          </p:cNvPr>
          <p:cNvSpPr>
            <a:spLocks noGrp="1"/>
          </p:cNvSpPr>
          <p:nvPr>
            <p:ph type="title"/>
          </p:nvPr>
        </p:nvSpPr>
        <p:spPr>
          <a:xfrm>
            <a:off x="2133600" y="136690"/>
            <a:ext cx="9916160" cy="916502"/>
          </a:xfrm>
        </p:spPr>
        <p:txBody>
          <a:bodyPr/>
          <a:lstStyle/>
          <a:p>
            <a:r>
              <a:rPr lang="en-GB" dirty="0"/>
              <a:t>Data Management as part of the workflow</a:t>
            </a:r>
          </a:p>
        </p:txBody>
      </p:sp>
      <p:cxnSp>
        <p:nvCxnSpPr>
          <p:cNvPr id="52" name="Straight Arrow Connector 51">
            <a:extLst>
              <a:ext uri="{FF2B5EF4-FFF2-40B4-BE49-F238E27FC236}">
                <a16:creationId xmlns:a16="http://schemas.microsoft.com/office/drawing/2014/main" id="{D320D742-515C-4F0D-853E-6F9DE7708A8D}"/>
              </a:ext>
            </a:extLst>
          </p:cNvPr>
          <p:cNvCxnSpPr/>
          <p:nvPr/>
        </p:nvCxnSpPr>
        <p:spPr>
          <a:xfrm flipV="1">
            <a:off x="2150378" y="1670395"/>
            <a:ext cx="0" cy="470409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53" name="TextBox 52">
            <a:extLst>
              <a:ext uri="{FF2B5EF4-FFF2-40B4-BE49-F238E27FC236}">
                <a16:creationId xmlns:a16="http://schemas.microsoft.com/office/drawing/2014/main" id="{402B6F8D-A155-42A6-BDBA-BF4ED44CD5CE}"/>
              </a:ext>
            </a:extLst>
          </p:cNvPr>
          <p:cNvSpPr txBox="1"/>
          <p:nvPr/>
        </p:nvSpPr>
        <p:spPr>
          <a:xfrm rot="16200000">
            <a:off x="1080292" y="3643434"/>
            <a:ext cx="1635832" cy="369332"/>
          </a:xfrm>
          <a:prstGeom prst="rect">
            <a:avLst/>
          </a:prstGeom>
          <a:noFill/>
        </p:spPr>
        <p:txBody>
          <a:bodyPr wrap="none" rtlCol="0">
            <a:spAutoFit/>
          </a:bodyPr>
          <a:lstStyle/>
          <a:p>
            <a:r>
              <a:rPr lang="en-GB" dirty="0"/>
              <a:t>Time and effort</a:t>
            </a:r>
          </a:p>
        </p:txBody>
      </p:sp>
      <p:cxnSp>
        <p:nvCxnSpPr>
          <p:cNvPr id="55" name="Straight Arrow Connector 54">
            <a:extLst>
              <a:ext uri="{FF2B5EF4-FFF2-40B4-BE49-F238E27FC236}">
                <a16:creationId xmlns:a16="http://schemas.microsoft.com/office/drawing/2014/main" id="{B6AD51B6-4C14-49A2-8BC4-EF6C31EE2BE0}"/>
              </a:ext>
            </a:extLst>
          </p:cNvPr>
          <p:cNvCxnSpPr>
            <a:cxnSpLocks/>
          </p:cNvCxnSpPr>
          <p:nvPr/>
        </p:nvCxnSpPr>
        <p:spPr>
          <a:xfrm flipV="1">
            <a:off x="4833458" y="4594127"/>
            <a:ext cx="0" cy="177490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56" name="TextBox 55">
            <a:extLst>
              <a:ext uri="{FF2B5EF4-FFF2-40B4-BE49-F238E27FC236}">
                <a16:creationId xmlns:a16="http://schemas.microsoft.com/office/drawing/2014/main" id="{18AC0D01-921E-4CDF-9611-5DD87E27F7D7}"/>
              </a:ext>
            </a:extLst>
          </p:cNvPr>
          <p:cNvSpPr txBox="1"/>
          <p:nvPr/>
        </p:nvSpPr>
        <p:spPr>
          <a:xfrm rot="16200000">
            <a:off x="3773025" y="5355132"/>
            <a:ext cx="1635832" cy="369332"/>
          </a:xfrm>
          <a:prstGeom prst="rect">
            <a:avLst/>
          </a:prstGeom>
          <a:noFill/>
        </p:spPr>
        <p:txBody>
          <a:bodyPr wrap="none" rtlCol="0">
            <a:spAutoFit/>
          </a:bodyPr>
          <a:lstStyle/>
          <a:p>
            <a:r>
              <a:rPr lang="en-GB" dirty="0"/>
              <a:t>Time and effort</a:t>
            </a:r>
          </a:p>
        </p:txBody>
      </p:sp>
    </p:spTree>
    <p:extLst>
      <p:ext uri="{BB962C8B-B14F-4D97-AF65-F5344CB8AC3E}">
        <p14:creationId xmlns:p14="http://schemas.microsoft.com/office/powerpoint/2010/main" val="13836183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AA5A89B4-D8D2-4EEE-B10F-6D3B6281CC0D}"/>
              </a:ext>
            </a:extLst>
          </p:cNvPr>
          <p:cNvSpPr/>
          <p:nvPr/>
        </p:nvSpPr>
        <p:spPr>
          <a:xfrm>
            <a:off x="7071919" y="1870744"/>
            <a:ext cx="1132514" cy="572623"/>
          </a:xfrm>
          <a:custGeom>
            <a:avLst/>
            <a:gdLst>
              <a:gd name="connsiteX0" fmla="*/ 0 w 1132514"/>
              <a:gd name="connsiteY0" fmla="*/ 0 h 567502"/>
              <a:gd name="connsiteX1" fmla="*/ 855677 w 1132514"/>
              <a:gd name="connsiteY1" fmla="*/ 520117 h 567502"/>
              <a:gd name="connsiteX2" fmla="*/ 1132514 w 1132514"/>
              <a:gd name="connsiteY2" fmla="*/ 511728 h 567502"/>
            </a:gdLst>
            <a:ahLst/>
            <a:cxnLst>
              <a:cxn ang="0">
                <a:pos x="connsiteX0" y="connsiteY0"/>
              </a:cxn>
              <a:cxn ang="0">
                <a:pos x="connsiteX1" y="connsiteY1"/>
              </a:cxn>
              <a:cxn ang="0">
                <a:pos x="connsiteX2" y="connsiteY2"/>
              </a:cxn>
            </a:cxnLst>
            <a:rect l="l" t="t" r="r" b="b"/>
            <a:pathLst>
              <a:path w="1132514" h="567502">
                <a:moveTo>
                  <a:pt x="0" y="0"/>
                </a:moveTo>
                <a:cubicBezTo>
                  <a:pt x="333462" y="217414"/>
                  <a:pt x="666925" y="434829"/>
                  <a:pt x="855677" y="520117"/>
                </a:cubicBezTo>
                <a:cubicBezTo>
                  <a:pt x="1044429" y="605405"/>
                  <a:pt x="1088471" y="558566"/>
                  <a:pt x="1132514" y="511728"/>
                </a:cubicBezTo>
              </a:path>
            </a:pathLst>
          </a:custGeom>
          <a:noFill/>
          <a:ln w="38100">
            <a:solidFill>
              <a:srgbClr val="B4C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47E5270-A871-4C54-87D5-DB412AB909E5}"/>
              </a:ext>
            </a:extLst>
          </p:cNvPr>
          <p:cNvSpPr>
            <a:spLocks noGrp="1"/>
          </p:cNvSpPr>
          <p:nvPr>
            <p:ph type="title"/>
          </p:nvPr>
        </p:nvSpPr>
        <p:spPr/>
        <p:txBody>
          <a:bodyPr/>
          <a:lstStyle/>
          <a:p>
            <a:endParaRPr lang="en-GB" dirty="0"/>
          </a:p>
        </p:txBody>
      </p:sp>
      <p:pic>
        <p:nvPicPr>
          <p:cNvPr id="4" name="Picture 3">
            <a:extLst>
              <a:ext uri="{FF2B5EF4-FFF2-40B4-BE49-F238E27FC236}">
                <a16:creationId xmlns:a16="http://schemas.microsoft.com/office/drawing/2014/main" id="{E212FD46-13DF-4785-93D0-C9C8036EB385}"/>
              </a:ext>
            </a:extLst>
          </p:cNvPr>
          <p:cNvPicPr>
            <a:picLocks noChangeAspect="1"/>
          </p:cNvPicPr>
          <p:nvPr/>
        </p:nvPicPr>
        <p:blipFill>
          <a:blip r:embed="rId2"/>
          <a:stretch>
            <a:fillRect/>
          </a:stretch>
        </p:blipFill>
        <p:spPr>
          <a:xfrm>
            <a:off x="719548" y="1912991"/>
            <a:ext cx="3914775" cy="3924300"/>
          </a:xfrm>
          <a:prstGeom prst="rect">
            <a:avLst/>
          </a:prstGeom>
        </p:spPr>
      </p:pic>
      <p:grpSp>
        <p:nvGrpSpPr>
          <p:cNvPr id="5" name="Group 4">
            <a:extLst>
              <a:ext uri="{FF2B5EF4-FFF2-40B4-BE49-F238E27FC236}">
                <a16:creationId xmlns:a16="http://schemas.microsoft.com/office/drawing/2014/main" id="{B613A1AD-EFFE-4A98-A25D-5FA01FCD794B}"/>
              </a:ext>
            </a:extLst>
          </p:cNvPr>
          <p:cNvGrpSpPr/>
          <p:nvPr/>
        </p:nvGrpSpPr>
        <p:grpSpPr>
          <a:xfrm>
            <a:off x="7146073" y="1780776"/>
            <a:ext cx="3876021" cy="3915317"/>
            <a:chOff x="2051720" y="1700808"/>
            <a:chExt cx="4633544" cy="4680520"/>
          </a:xfrm>
        </p:grpSpPr>
        <p:grpSp>
          <p:nvGrpSpPr>
            <p:cNvPr id="6" name="Group 5">
              <a:extLst>
                <a:ext uri="{FF2B5EF4-FFF2-40B4-BE49-F238E27FC236}">
                  <a16:creationId xmlns:a16="http://schemas.microsoft.com/office/drawing/2014/main" id="{652E574D-C1EB-419C-A31E-1B51315E45AC}"/>
                </a:ext>
              </a:extLst>
            </p:cNvPr>
            <p:cNvGrpSpPr/>
            <p:nvPr/>
          </p:nvGrpSpPr>
          <p:grpSpPr>
            <a:xfrm>
              <a:off x="2051720" y="1700808"/>
              <a:ext cx="4633544" cy="4680520"/>
              <a:chOff x="1979712" y="1916832"/>
              <a:chExt cx="4633544" cy="4680520"/>
            </a:xfrm>
          </p:grpSpPr>
          <p:sp>
            <p:nvSpPr>
              <p:cNvPr id="13" name="Oval 12">
                <a:extLst>
                  <a:ext uri="{FF2B5EF4-FFF2-40B4-BE49-F238E27FC236}">
                    <a16:creationId xmlns:a16="http://schemas.microsoft.com/office/drawing/2014/main" id="{F4809B0D-1BBC-4005-B58D-1EC571E209D3}"/>
                  </a:ext>
                </a:extLst>
              </p:cNvPr>
              <p:cNvSpPr/>
              <p:nvPr/>
            </p:nvSpPr>
            <p:spPr>
              <a:xfrm>
                <a:off x="2310826" y="2348880"/>
                <a:ext cx="3942390" cy="3942390"/>
              </a:xfrm>
              <a:prstGeom prst="ellipse">
                <a:avLst/>
              </a:prstGeom>
              <a:noFill/>
              <a:ln w="571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4" name="Group 13">
                <a:extLst>
                  <a:ext uri="{FF2B5EF4-FFF2-40B4-BE49-F238E27FC236}">
                    <a16:creationId xmlns:a16="http://schemas.microsoft.com/office/drawing/2014/main" id="{6E1850B2-820F-4EDA-BCBF-F2C835773E8C}"/>
                  </a:ext>
                </a:extLst>
              </p:cNvPr>
              <p:cNvGrpSpPr/>
              <p:nvPr/>
            </p:nvGrpSpPr>
            <p:grpSpPr>
              <a:xfrm>
                <a:off x="3563888" y="1916832"/>
                <a:ext cx="1224136" cy="1224136"/>
                <a:chOff x="3923928" y="2492896"/>
                <a:chExt cx="1224136" cy="1224136"/>
              </a:xfrm>
            </p:grpSpPr>
            <p:sp>
              <p:nvSpPr>
                <p:cNvPr id="30" name="Oval 29">
                  <a:extLst>
                    <a:ext uri="{FF2B5EF4-FFF2-40B4-BE49-F238E27FC236}">
                      <a16:creationId xmlns:a16="http://schemas.microsoft.com/office/drawing/2014/main" id="{B2A3DD30-1C4B-4E4B-8CD9-19DE6221FCE2}"/>
                    </a:ext>
                  </a:extLst>
                </p:cNvPr>
                <p:cNvSpPr/>
                <p:nvPr/>
              </p:nvSpPr>
              <p:spPr>
                <a:xfrm>
                  <a:off x="3923928" y="2492896"/>
                  <a:ext cx="1224136" cy="1224136"/>
                </a:xfrm>
                <a:prstGeom prst="ellipse">
                  <a:avLst/>
                </a:prstGeom>
                <a:solidFill>
                  <a:srgbClr val="5B9B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DAEA9884-F55F-4422-BAE8-308B7948B26E}"/>
                    </a:ext>
                  </a:extLst>
                </p:cNvPr>
                <p:cNvSpPr txBox="1"/>
                <p:nvPr/>
              </p:nvSpPr>
              <p:spPr>
                <a:xfrm>
                  <a:off x="3959932" y="2843354"/>
                  <a:ext cx="1152128" cy="551892"/>
                </a:xfrm>
                <a:prstGeom prst="rect">
                  <a:avLst/>
                </a:prstGeom>
                <a:noFill/>
              </p:spPr>
              <p:txBody>
                <a:bodyPr wrap="square" rtlCol="0">
                  <a:spAutoFit/>
                </a:bodyPr>
                <a:lstStyle/>
                <a:p>
                  <a:pPr algn="ctr"/>
                  <a:r>
                    <a:rPr lang="pl-PL" sz="1200" dirty="0">
                      <a:solidFill>
                        <a:schemeClr val="bg1"/>
                      </a:solidFill>
                      <a:latin typeface="Arial" panose="020B0604020202020204" pitchFamily="34" charset="0"/>
                      <a:cs typeface="Arial" panose="020B0604020202020204" pitchFamily="34" charset="0"/>
                    </a:rPr>
                    <a:t>CREATING DATA</a:t>
                  </a:r>
                  <a:endParaRPr lang="en-GB" sz="1200" dirty="0">
                    <a:solidFill>
                      <a:schemeClr val="bg1"/>
                    </a:solidFill>
                    <a:latin typeface="Arial" panose="020B0604020202020204" pitchFamily="34" charset="0"/>
                    <a:cs typeface="Arial" panose="020B0604020202020204" pitchFamily="34" charset="0"/>
                  </a:endParaRPr>
                </a:p>
              </p:txBody>
            </p:sp>
          </p:grpSp>
          <p:grpSp>
            <p:nvGrpSpPr>
              <p:cNvPr id="15" name="Group 14">
                <a:extLst>
                  <a:ext uri="{FF2B5EF4-FFF2-40B4-BE49-F238E27FC236}">
                    <a16:creationId xmlns:a16="http://schemas.microsoft.com/office/drawing/2014/main" id="{55F7B365-4782-4AD4-B3C3-35B009594625}"/>
                  </a:ext>
                </a:extLst>
              </p:cNvPr>
              <p:cNvGrpSpPr/>
              <p:nvPr/>
            </p:nvGrpSpPr>
            <p:grpSpPr>
              <a:xfrm>
                <a:off x="5148065" y="2780928"/>
                <a:ext cx="1465191" cy="1224136"/>
                <a:chOff x="3815917" y="2492896"/>
                <a:chExt cx="1465191" cy="1224136"/>
              </a:xfrm>
            </p:grpSpPr>
            <p:sp>
              <p:nvSpPr>
                <p:cNvPr id="28" name="Oval 27">
                  <a:extLst>
                    <a:ext uri="{FF2B5EF4-FFF2-40B4-BE49-F238E27FC236}">
                      <a16:creationId xmlns:a16="http://schemas.microsoft.com/office/drawing/2014/main" id="{BBAF4605-5B2B-4743-8379-888502CF91A3}"/>
                    </a:ext>
                  </a:extLst>
                </p:cNvPr>
                <p:cNvSpPr/>
                <p:nvPr/>
              </p:nvSpPr>
              <p:spPr>
                <a:xfrm>
                  <a:off x="3923928" y="2492896"/>
                  <a:ext cx="1224136" cy="1224136"/>
                </a:xfrm>
                <a:prstGeom prst="ellipse">
                  <a:avLst/>
                </a:prstGeom>
                <a:solidFill>
                  <a:srgbClr val="5B9B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AB512F48-51A3-4E18-95E5-3D294BC913B6}"/>
                    </a:ext>
                  </a:extLst>
                </p:cNvPr>
                <p:cNvSpPr txBox="1"/>
                <p:nvPr/>
              </p:nvSpPr>
              <p:spPr>
                <a:xfrm>
                  <a:off x="3815917" y="2843354"/>
                  <a:ext cx="1465191" cy="551892"/>
                </a:xfrm>
                <a:prstGeom prst="rect">
                  <a:avLst/>
                </a:prstGeom>
                <a:noFill/>
              </p:spPr>
              <p:txBody>
                <a:bodyPr wrap="square" rtlCol="0">
                  <a:spAutoFit/>
                </a:bodyPr>
                <a:lstStyle/>
                <a:p>
                  <a:pPr algn="ctr"/>
                  <a:r>
                    <a:rPr lang="pl-PL" sz="1200" dirty="0">
                      <a:solidFill>
                        <a:schemeClr val="bg1"/>
                      </a:solidFill>
                      <a:latin typeface="Arial" panose="020B0604020202020204" pitchFamily="34" charset="0"/>
                      <a:cs typeface="Arial" panose="020B0604020202020204" pitchFamily="34" charset="0"/>
                    </a:rPr>
                    <a:t>PROCESSING DATA</a:t>
                  </a:r>
                  <a:endParaRPr lang="en-GB" sz="1200" dirty="0">
                    <a:solidFill>
                      <a:schemeClr val="bg1"/>
                    </a:solidFill>
                    <a:latin typeface="Arial" panose="020B0604020202020204" pitchFamily="34" charset="0"/>
                    <a:cs typeface="Arial" panose="020B0604020202020204" pitchFamily="34" charset="0"/>
                  </a:endParaRPr>
                </a:p>
              </p:txBody>
            </p:sp>
          </p:grpSp>
          <p:grpSp>
            <p:nvGrpSpPr>
              <p:cNvPr id="16" name="Group 15">
                <a:extLst>
                  <a:ext uri="{FF2B5EF4-FFF2-40B4-BE49-F238E27FC236}">
                    <a16:creationId xmlns:a16="http://schemas.microsoft.com/office/drawing/2014/main" id="{3E33546F-CE08-4298-9625-D359B73422C3}"/>
                  </a:ext>
                </a:extLst>
              </p:cNvPr>
              <p:cNvGrpSpPr/>
              <p:nvPr/>
            </p:nvGrpSpPr>
            <p:grpSpPr>
              <a:xfrm>
                <a:off x="5148065" y="4509120"/>
                <a:ext cx="1400261" cy="1224136"/>
                <a:chOff x="3851921" y="2492896"/>
                <a:chExt cx="1400261" cy="1224136"/>
              </a:xfrm>
            </p:grpSpPr>
            <p:sp>
              <p:nvSpPr>
                <p:cNvPr id="26" name="Oval 25">
                  <a:extLst>
                    <a:ext uri="{FF2B5EF4-FFF2-40B4-BE49-F238E27FC236}">
                      <a16:creationId xmlns:a16="http://schemas.microsoft.com/office/drawing/2014/main" id="{6D5862D2-6D94-4FE5-AEC8-53E5A9CFEBD8}"/>
                    </a:ext>
                  </a:extLst>
                </p:cNvPr>
                <p:cNvSpPr/>
                <p:nvPr/>
              </p:nvSpPr>
              <p:spPr>
                <a:xfrm>
                  <a:off x="3923928" y="2492896"/>
                  <a:ext cx="1224136" cy="1224136"/>
                </a:xfrm>
                <a:prstGeom prst="ellipse">
                  <a:avLst/>
                </a:prstGeom>
                <a:solidFill>
                  <a:srgbClr val="5B9B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DB3EE9FC-110D-45CB-BA2C-8D55328E03C2}"/>
                    </a:ext>
                  </a:extLst>
                </p:cNvPr>
                <p:cNvSpPr txBox="1"/>
                <p:nvPr/>
              </p:nvSpPr>
              <p:spPr>
                <a:xfrm>
                  <a:off x="3851921" y="2843354"/>
                  <a:ext cx="1400261" cy="588685"/>
                </a:xfrm>
                <a:prstGeom prst="rect">
                  <a:avLst/>
                </a:prstGeom>
                <a:noFill/>
              </p:spPr>
              <p:txBody>
                <a:bodyPr wrap="square" rtlCol="0">
                  <a:spAutoFit/>
                </a:bodyPr>
                <a:lstStyle/>
                <a:p>
                  <a:pPr algn="ctr"/>
                  <a:r>
                    <a:rPr lang="pl-PL" sz="1200" dirty="0">
                      <a:solidFill>
                        <a:schemeClr val="bg1"/>
                      </a:solidFill>
                      <a:latin typeface="Arial" panose="020B0604020202020204" pitchFamily="34" charset="0"/>
                      <a:cs typeface="Arial" panose="020B0604020202020204" pitchFamily="34" charset="0"/>
                    </a:rPr>
                    <a:t>ANALYSING</a:t>
                  </a:r>
                  <a:r>
                    <a:rPr lang="pl-PL" sz="1400" dirty="0">
                      <a:solidFill>
                        <a:schemeClr val="bg1"/>
                      </a:solidFill>
                      <a:latin typeface="Arial" panose="020B0604020202020204" pitchFamily="34" charset="0"/>
                      <a:cs typeface="Arial" panose="020B0604020202020204" pitchFamily="34" charset="0"/>
                    </a:rPr>
                    <a:t> </a:t>
                  </a:r>
                  <a:r>
                    <a:rPr lang="pl-PL" sz="1200" dirty="0">
                      <a:solidFill>
                        <a:schemeClr val="bg1"/>
                      </a:solidFill>
                      <a:latin typeface="Arial" panose="020B0604020202020204" pitchFamily="34" charset="0"/>
                      <a:cs typeface="Arial" panose="020B0604020202020204" pitchFamily="34" charset="0"/>
                    </a:rPr>
                    <a:t>DATA</a:t>
                  </a:r>
                  <a:endParaRPr lang="en-GB" sz="1200" dirty="0">
                    <a:solidFill>
                      <a:schemeClr val="bg1"/>
                    </a:solidFill>
                    <a:latin typeface="Arial" panose="020B0604020202020204" pitchFamily="34" charset="0"/>
                    <a:cs typeface="Arial" panose="020B0604020202020204" pitchFamily="34" charset="0"/>
                  </a:endParaRPr>
                </a:p>
              </p:txBody>
            </p:sp>
          </p:grpSp>
          <p:grpSp>
            <p:nvGrpSpPr>
              <p:cNvPr id="17" name="Group 16">
                <a:extLst>
                  <a:ext uri="{FF2B5EF4-FFF2-40B4-BE49-F238E27FC236}">
                    <a16:creationId xmlns:a16="http://schemas.microsoft.com/office/drawing/2014/main" id="{43CC90BB-E387-4FA3-9074-004A983212E2}"/>
                  </a:ext>
                </a:extLst>
              </p:cNvPr>
              <p:cNvGrpSpPr/>
              <p:nvPr/>
            </p:nvGrpSpPr>
            <p:grpSpPr>
              <a:xfrm>
                <a:off x="3498957" y="5373216"/>
                <a:ext cx="1509656" cy="1224136"/>
                <a:chOff x="3786989" y="2492896"/>
                <a:chExt cx="1509656" cy="1224136"/>
              </a:xfrm>
            </p:grpSpPr>
            <p:sp>
              <p:nvSpPr>
                <p:cNvPr id="24" name="Oval 23">
                  <a:extLst>
                    <a:ext uri="{FF2B5EF4-FFF2-40B4-BE49-F238E27FC236}">
                      <a16:creationId xmlns:a16="http://schemas.microsoft.com/office/drawing/2014/main" id="{FE90E526-9F4D-4D15-AB5E-389683C75B22}"/>
                    </a:ext>
                  </a:extLst>
                </p:cNvPr>
                <p:cNvSpPr/>
                <p:nvPr/>
              </p:nvSpPr>
              <p:spPr>
                <a:xfrm>
                  <a:off x="3923928" y="2492896"/>
                  <a:ext cx="1224136" cy="1224136"/>
                </a:xfrm>
                <a:prstGeom prst="ellipse">
                  <a:avLst/>
                </a:prstGeom>
                <a:solidFill>
                  <a:srgbClr val="5B9B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54A1F9D6-A1B7-415A-9CAD-3453DE45D0EB}"/>
                    </a:ext>
                  </a:extLst>
                </p:cNvPr>
                <p:cNvSpPr txBox="1"/>
                <p:nvPr/>
              </p:nvSpPr>
              <p:spPr>
                <a:xfrm>
                  <a:off x="3786989" y="2843354"/>
                  <a:ext cx="1509656" cy="551892"/>
                </a:xfrm>
                <a:prstGeom prst="rect">
                  <a:avLst/>
                </a:prstGeom>
                <a:noFill/>
              </p:spPr>
              <p:txBody>
                <a:bodyPr wrap="square" rtlCol="0">
                  <a:spAutoFit/>
                </a:bodyPr>
                <a:lstStyle/>
                <a:p>
                  <a:pPr algn="ctr"/>
                  <a:r>
                    <a:rPr lang="pl-PL" sz="1200" dirty="0">
                      <a:solidFill>
                        <a:schemeClr val="bg1"/>
                      </a:solidFill>
                      <a:latin typeface="Arial" panose="020B0604020202020204" pitchFamily="34" charset="0"/>
                      <a:cs typeface="Arial" panose="020B0604020202020204" pitchFamily="34" charset="0"/>
                    </a:rPr>
                    <a:t>PRESERVING DATA</a:t>
                  </a:r>
                  <a:endParaRPr lang="en-GB" sz="1200" dirty="0">
                    <a:solidFill>
                      <a:schemeClr val="bg1"/>
                    </a:solidFill>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EA277F8B-0EE6-4805-88DE-D7A84E69E731}"/>
                  </a:ext>
                </a:extLst>
              </p:cNvPr>
              <p:cNvGrpSpPr/>
              <p:nvPr/>
            </p:nvGrpSpPr>
            <p:grpSpPr>
              <a:xfrm>
                <a:off x="1979712" y="4509120"/>
                <a:ext cx="1224136" cy="1224136"/>
                <a:chOff x="3923928" y="2564904"/>
                <a:chExt cx="1224136" cy="1224136"/>
              </a:xfrm>
            </p:grpSpPr>
            <p:sp>
              <p:nvSpPr>
                <p:cNvPr id="22" name="Oval 21">
                  <a:extLst>
                    <a:ext uri="{FF2B5EF4-FFF2-40B4-BE49-F238E27FC236}">
                      <a16:creationId xmlns:a16="http://schemas.microsoft.com/office/drawing/2014/main" id="{7D90F64A-373E-440F-88E0-37882288948F}"/>
                    </a:ext>
                  </a:extLst>
                </p:cNvPr>
                <p:cNvSpPr/>
                <p:nvPr/>
              </p:nvSpPr>
              <p:spPr>
                <a:xfrm>
                  <a:off x="3923928" y="2564904"/>
                  <a:ext cx="1224136" cy="12241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65C50175-8191-4818-9293-19FCE8D06AB3}"/>
                    </a:ext>
                  </a:extLst>
                </p:cNvPr>
                <p:cNvSpPr txBox="1"/>
                <p:nvPr/>
              </p:nvSpPr>
              <p:spPr>
                <a:xfrm>
                  <a:off x="3959932" y="2843354"/>
                  <a:ext cx="1152128" cy="551892"/>
                </a:xfrm>
                <a:prstGeom prst="rect">
                  <a:avLst/>
                </a:prstGeom>
                <a:noFill/>
              </p:spPr>
              <p:txBody>
                <a:bodyPr wrap="square" rtlCol="0">
                  <a:spAutoFit/>
                </a:bodyPr>
                <a:lstStyle/>
                <a:p>
                  <a:pPr algn="ctr"/>
                  <a:r>
                    <a:rPr lang="pl-PL" sz="1200" dirty="0">
                      <a:solidFill>
                        <a:schemeClr val="bg1"/>
                      </a:solidFill>
                      <a:latin typeface="Arial" panose="020B0604020202020204" pitchFamily="34" charset="0"/>
                      <a:cs typeface="Arial" panose="020B0604020202020204" pitchFamily="34" charset="0"/>
                    </a:rPr>
                    <a:t>ACCESS</a:t>
                  </a:r>
                </a:p>
                <a:p>
                  <a:pPr algn="ctr"/>
                  <a:r>
                    <a:rPr lang="pl-PL" sz="1200" dirty="0">
                      <a:solidFill>
                        <a:schemeClr val="bg1"/>
                      </a:solidFill>
                      <a:latin typeface="Arial" panose="020B0604020202020204" pitchFamily="34" charset="0"/>
                      <a:cs typeface="Arial" panose="020B0604020202020204" pitchFamily="34" charset="0"/>
                    </a:rPr>
                    <a:t>TO DATA</a:t>
                  </a:r>
                  <a:endParaRPr lang="en-GB" sz="1200" dirty="0">
                    <a:solidFill>
                      <a:schemeClr val="bg1"/>
                    </a:solidFill>
                    <a:latin typeface="Arial" panose="020B0604020202020204" pitchFamily="34" charset="0"/>
                    <a:cs typeface="Arial" panose="020B0604020202020204" pitchFamily="34" charset="0"/>
                  </a:endParaRPr>
                </a:p>
              </p:txBody>
            </p:sp>
          </p:grpSp>
          <p:grpSp>
            <p:nvGrpSpPr>
              <p:cNvPr id="19" name="Group 18">
                <a:extLst>
                  <a:ext uri="{FF2B5EF4-FFF2-40B4-BE49-F238E27FC236}">
                    <a16:creationId xmlns:a16="http://schemas.microsoft.com/office/drawing/2014/main" id="{6649D098-805F-4EE8-82F6-9328464B376F}"/>
                  </a:ext>
                </a:extLst>
              </p:cNvPr>
              <p:cNvGrpSpPr/>
              <p:nvPr/>
            </p:nvGrpSpPr>
            <p:grpSpPr>
              <a:xfrm>
                <a:off x="1979712" y="2708920"/>
                <a:ext cx="1224136" cy="1224136"/>
                <a:chOff x="3923928" y="2420888"/>
                <a:chExt cx="1224136" cy="1224136"/>
              </a:xfrm>
            </p:grpSpPr>
            <p:sp>
              <p:nvSpPr>
                <p:cNvPr id="20" name="Oval 19">
                  <a:extLst>
                    <a:ext uri="{FF2B5EF4-FFF2-40B4-BE49-F238E27FC236}">
                      <a16:creationId xmlns:a16="http://schemas.microsoft.com/office/drawing/2014/main" id="{08B88432-A007-4F14-AB15-638DAA43D4C4}"/>
                    </a:ext>
                  </a:extLst>
                </p:cNvPr>
                <p:cNvSpPr/>
                <p:nvPr/>
              </p:nvSpPr>
              <p:spPr>
                <a:xfrm>
                  <a:off x="3923928" y="2420888"/>
                  <a:ext cx="1224136" cy="12241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AD47DFFF-721E-42EA-BE34-1236705A03DF}"/>
                    </a:ext>
                  </a:extLst>
                </p:cNvPr>
                <p:cNvSpPr txBox="1"/>
                <p:nvPr/>
              </p:nvSpPr>
              <p:spPr>
                <a:xfrm>
                  <a:off x="3959932" y="2843354"/>
                  <a:ext cx="1152128" cy="551892"/>
                </a:xfrm>
                <a:prstGeom prst="rect">
                  <a:avLst/>
                </a:prstGeom>
                <a:noFill/>
              </p:spPr>
              <p:txBody>
                <a:bodyPr wrap="square" rtlCol="0">
                  <a:spAutoFit/>
                </a:bodyPr>
                <a:lstStyle/>
                <a:p>
                  <a:pPr algn="ctr"/>
                  <a:r>
                    <a:rPr lang="pl-PL" sz="1200" dirty="0">
                      <a:solidFill>
                        <a:schemeClr val="bg1"/>
                      </a:solidFill>
                      <a:latin typeface="Arial" panose="020B0604020202020204" pitchFamily="34" charset="0"/>
                      <a:cs typeface="Arial" panose="020B0604020202020204" pitchFamily="34" charset="0"/>
                    </a:rPr>
                    <a:t>RE-USING DATA</a:t>
                  </a:r>
                  <a:endParaRPr lang="en-GB" sz="1200" dirty="0">
                    <a:solidFill>
                      <a:schemeClr val="bg1"/>
                    </a:solidFill>
                    <a:latin typeface="Arial" panose="020B0604020202020204" pitchFamily="34" charset="0"/>
                    <a:cs typeface="Arial" panose="020B0604020202020204" pitchFamily="34" charset="0"/>
                  </a:endParaRPr>
                </a:p>
              </p:txBody>
            </p:sp>
          </p:grpSp>
        </p:grpSp>
        <p:sp>
          <p:nvSpPr>
            <p:cNvPr id="7" name="Right Arrow 90">
              <a:extLst>
                <a:ext uri="{FF2B5EF4-FFF2-40B4-BE49-F238E27FC236}">
                  <a16:creationId xmlns:a16="http://schemas.microsoft.com/office/drawing/2014/main" id="{03E1A47C-1899-476C-BB9D-266BD2FED5B1}"/>
                </a:ext>
              </a:extLst>
            </p:cNvPr>
            <p:cNvSpPr/>
            <p:nvPr/>
          </p:nvSpPr>
          <p:spPr>
            <a:xfrm rot="1619807" flipV="1">
              <a:off x="5174188" y="2303398"/>
              <a:ext cx="253828" cy="151064"/>
            </a:xfrm>
            <a:prstGeom prst="rightArrow">
              <a:avLst>
                <a:gd name="adj1" fmla="val 27886"/>
                <a:gd name="adj2" fmla="val 50000"/>
              </a:avLst>
            </a:prstGeom>
            <a:solidFill>
              <a:srgbClr val="91C6F7"/>
            </a:solidFill>
            <a:ln>
              <a:solidFill>
                <a:srgbClr val="91C6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ight Arrow 91">
              <a:extLst>
                <a:ext uri="{FF2B5EF4-FFF2-40B4-BE49-F238E27FC236}">
                  <a16:creationId xmlns:a16="http://schemas.microsoft.com/office/drawing/2014/main" id="{9ECF8500-54FB-4FEF-8625-4C1936790E49}"/>
                </a:ext>
              </a:extLst>
            </p:cNvPr>
            <p:cNvSpPr/>
            <p:nvPr/>
          </p:nvSpPr>
          <p:spPr>
            <a:xfrm rot="5212365" flipV="1">
              <a:off x="6197255" y="3995999"/>
              <a:ext cx="253828" cy="151064"/>
            </a:xfrm>
            <a:prstGeom prst="rightArrow">
              <a:avLst>
                <a:gd name="adj1" fmla="val 27886"/>
                <a:gd name="adj2" fmla="val 50000"/>
              </a:avLst>
            </a:prstGeom>
            <a:solidFill>
              <a:srgbClr val="91C6F7"/>
            </a:solidFill>
            <a:ln>
              <a:solidFill>
                <a:srgbClr val="91C6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ight Arrow 92">
              <a:extLst>
                <a:ext uri="{FF2B5EF4-FFF2-40B4-BE49-F238E27FC236}">
                  <a16:creationId xmlns:a16="http://schemas.microsoft.com/office/drawing/2014/main" id="{653EC134-6BD2-4584-BFDC-7954B18B8D03}"/>
                </a:ext>
              </a:extLst>
            </p:cNvPr>
            <p:cNvSpPr/>
            <p:nvPr/>
          </p:nvSpPr>
          <p:spPr>
            <a:xfrm rot="8847248" flipV="1">
              <a:off x="5300817" y="5674556"/>
              <a:ext cx="253828" cy="151064"/>
            </a:xfrm>
            <a:prstGeom prst="rightArrow">
              <a:avLst>
                <a:gd name="adj1" fmla="val 27886"/>
                <a:gd name="adj2" fmla="val 50000"/>
              </a:avLst>
            </a:prstGeom>
            <a:solidFill>
              <a:srgbClr val="91C6F7"/>
            </a:solidFill>
            <a:ln>
              <a:solidFill>
                <a:srgbClr val="91C6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ight Arrow 93">
              <a:extLst>
                <a:ext uri="{FF2B5EF4-FFF2-40B4-BE49-F238E27FC236}">
                  <a16:creationId xmlns:a16="http://schemas.microsoft.com/office/drawing/2014/main" id="{F83DD55E-FAC0-41CF-BB3D-F265A262A533}"/>
                </a:ext>
              </a:extLst>
            </p:cNvPr>
            <p:cNvSpPr/>
            <p:nvPr/>
          </p:nvSpPr>
          <p:spPr>
            <a:xfrm rot="12776736" flipV="1">
              <a:off x="3097300" y="5646115"/>
              <a:ext cx="253828" cy="151064"/>
            </a:xfrm>
            <a:prstGeom prst="rightArrow">
              <a:avLst>
                <a:gd name="adj1" fmla="val 27886"/>
                <a:gd name="adj2" fmla="val 50000"/>
              </a:avLst>
            </a:prstGeom>
            <a:solidFill>
              <a:srgbClr val="91C6F7"/>
            </a:solidFill>
            <a:ln>
              <a:solidFill>
                <a:srgbClr val="91C6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ight Arrow 94">
              <a:extLst>
                <a:ext uri="{FF2B5EF4-FFF2-40B4-BE49-F238E27FC236}">
                  <a16:creationId xmlns:a16="http://schemas.microsoft.com/office/drawing/2014/main" id="{8DDC4ECB-260B-455D-882E-6CB67990FC2C}"/>
                </a:ext>
              </a:extLst>
            </p:cNvPr>
            <p:cNvSpPr/>
            <p:nvPr/>
          </p:nvSpPr>
          <p:spPr>
            <a:xfrm rot="16200000" flipV="1">
              <a:off x="2254352" y="3914627"/>
              <a:ext cx="253828" cy="151064"/>
            </a:xfrm>
            <a:prstGeom prst="rightArrow">
              <a:avLst>
                <a:gd name="adj1" fmla="val 27886"/>
                <a:gd name="adj2" fmla="val 50000"/>
              </a:avLst>
            </a:prstGeom>
            <a:solidFill>
              <a:srgbClr val="91C6F7"/>
            </a:solidFill>
            <a:ln>
              <a:solidFill>
                <a:srgbClr val="91C6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ight Arrow 95">
              <a:extLst>
                <a:ext uri="{FF2B5EF4-FFF2-40B4-BE49-F238E27FC236}">
                  <a16:creationId xmlns:a16="http://schemas.microsoft.com/office/drawing/2014/main" id="{9D28727E-41FE-4B97-940A-1369BDD5E8C8}"/>
                </a:ext>
              </a:extLst>
            </p:cNvPr>
            <p:cNvSpPr/>
            <p:nvPr/>
          </p:nvSpPr>
          <p:spPr>
            <a:xfrm rot="19590936" flipV="1">
              <a:off x="3225409" y="2332052"/>
              <a:ext cx="253827" cy="162531"/>
            </a:xfrm>
            <a:prstGeom prst="rightArrow">
              <a:avLst>
                <a:gd name="adj1" fmla="val 27886"/>
                <a:gd name="adj2" fmla="val 50000"/>
              </a:avLst>
            </a:prstGeom>
            <a:solidFill>
              <a:srgbClr val="91C6F7"/>
            </a:solidFill>
            <a:ln>
              <a:solidFill>
                <a:srgbClr val="91C6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2" name="Oval 31">
            <a:extLst>
              <a:ext uri="{FF2B5EF4-FFF2-40B4-BE49-F238E27FC236}">
                <a16:creationId xmlns:a16="http://schemas.microsoft.com/office/drawing/2014/main" id="{A28E873B-88F3-4287-816F-812308CD75C3}"/>
              </a:ext>
            </a:extLst>
          </p:cNvPr>
          <p:cNvSpPr/>
          <p:nvPr/>
        </p:nvSpPr>
        <p:spPr>
          <a:xfrm>
            <a:off x="5932909" y="1444490"/>
            <a:ext cx="1297053" cy="1234830"/>
          </a:xfrm>
          <a:prstGeom prst="ellipse">
            <a:avLst/>
          </a:prstGeom>
          <a:solidFill>
            <a:srgbClr val="5B9B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Arial" panose="020B0604020202020204" pitchFamily="34" charset="0"/>
                <a:cs typeface="Arial" panose="020B0604020202020204" pitchFamily="34" charset="0"/>
              </a:rPr>
              <a:t>PLANNING</a:t>
            </a:r>
          </a:p>
        </p:txBody>
      </p:sp>
    </p:spTree>
    <p:extLst>
      <p:ext uri="{BB962C8B-B14F-4D97-AF65-F5344CB8AC3E}">
        <p14:creationId xmlns:p14="http://schemas.microsoft.com/office/powerpoint/2010/main" val="15515871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C22BB-A65B-43E3-9605-F8765655C2F9}"/>
              </a:ext>
            </a:extLst>
          </p:cNvPr>
          <p:cNvSpPr>
            <a:spLocks noGrp="1"/>
          </p:cNvSpPr>
          <p:nvPr>
            <p:ph type="title"/>
          </p:nvPr>
        </p:nvSpPr>
        <p:spPr/>
        <p:txBody>
          <a:bodyPr/>
          <a:lstStyle/>
          <a:p>
            <a:endParaRPr lang="en-GB" dirty="0"/>
          </a:p>
        </p:txBody>
      </p:sp>
      <p:pic>
        <p:nvPicPr>
          <p:cNvPr id="4" name="Picture 3">
            <a:extLst>
              <a:ext uri="{FF2B5EF4-FFF2-40B4-BE49-F238E27FC236}">
                <a16:creationId xmlns:a16="http://schemas.microsoft.com/office/drawing/2014/main" id="{549BFAC5-1E3F-4FAD-9820-417A665CE781}"/>
              </a:ext>
            </a:extLst>
          </p:cNvPr>
          <p:cNvPicPr>
            <a:picLocks noChangeAspect="1"/>
          </p:cNvPicPr>
          <p:nvPr/>
        </p:nvPicPr>
        <p:blipFill>
          <a:blip r:embed="rId2"/>
          <a:stretch>
            <a:fillRect/>
          </a:stretch>
        </p:blipFill>
        <p:spPr>
          <a:xfrm>
            <a:off x="1168919" y="2495574"/>
            <a:ext cx="3981818" cy="2880000"/>
          </a:xfrm>
          <a:prstGeom prst="rect">
            <a:avLst/>
          </a:prstGeom>
        </p:spPr>
      </p:pic>
      <p:pic>
        <p:nvPicPr>
          <p:cNvPr id="5" name="Picture 4">
            <a:extLst>
              <a:ext uri="{FF2B5EF4-FFF2-40B4-BE49-F238E27FC236}">
                <a16:creationId xmlns:a16="http://schemas.microsoft.com/office/drawing/2014/main" id="{9F837BA8-B6C6-47BF-BDEE-1812A612970E}"/>
              </a:ext>
            </a:extLst>
          </p:cNvPr>
          <p:cNvPicPr>
            <a:picLocks noChangeAspect="1"/>
          </p:cNvPicPr>
          <p:nvPr/>
        </p:nvPicPr>
        <p:blipFill>
          <a:blip r:embed="rId3"/>
          <a:stretch>
            <a:fillRect/>
          </a:stretch>
        </p:blipFill>
        <p:spPr>
          <a:xfrm>
            <a:off x="6183380" y="2495574"/>
            <a:ext cx="4839701" cy="2880000"/>
          </a:xfrm>
          <a:prstGeom prst="rect">
            <a:avLst/>
          </a:prstGeom>
        </p:spPr>
      </p:pic>
      <p:sp>
        <p:nvSpPr>
          <p:cNvPr id="6" name="TextBox 5">
            <a:extLst>
              <a:ext uri="{FF2B5EF4-FFF2-40B4-BE49-F238E27FC236}">
                <a16:creationId xmlns:a16="http://schemas.microsoft.com/office/drawing/2014/main" id="{30456931-5348-4655-84D3-450B6B6E5995}"/>
              </a:ext>
            </a:extLst>
          </p:cNvPr>
          <p:cNvSpPr txBox="1"/>
          <p:nvPr/>
        </p:nvSpPr>
        <p:spPr>
          <a:xfrm>
            <a:off x="2184400" y="5689600"/>
            <a:ext cx="3579185" cy="369332"/>
          </a:xfrm>
          <a:prstGeom prst="rect">
            <a:avLst/>
          </a:prstGeom>
          <a:noFill/>
        </p:spPr>
        <p:txBody>
          <a:bodyPr wrap="none" rtlCol="0">
            <a:spAutoFit/>
          </a:bodyPr>
          <a:lstStyle/>
          <a:p>
            <a:r>
              <a:rPr lang="en-GB" dirty="0"/>
              <a:t>Option A: waiting till the last minute</a:t>
            </a:r>
          </a:p>
        </p:txBody>
      </p:sp>
      <p:sp>
        <p:nvSpPr>
          <p:cNvPr id="7" name="TextBox 6">
            <a:extLst>
              <a:ext uri="{FF2B5EF4-FFF2-40B4-BE49-F238E27FC236}">
                <a16:creationId xmlns:a16="http://schemas.microsoft.com/office/drawing/2014/main" id="{1516DC04-7A38-4CA4-8568-E59BE68CF237}"/>
              </a:ext>
            </a:extLst>
          </p:cNvPr>
          <p:cNvSpPr txBox="1"/>
          <p:nvPr/>
        </p:nvSpPr>
        <p:spPr>
          <a:xfrm>
            <a:off x="7158181" y="5689600"/>
            <a:ext cx="3279616" cy="369332"/>
          </a:xfrm>
          <a:prstGeom prst="rect">
            <a:avLst/>
          </a:prstGeom>
          <a:noFill/>
        </p:spPr>
        <p:txBody>
          <a:bodyPr wrap="none" rtlCol="0">
            <a:spAutoFit/>
          </a:bodyPr>
          <a:lstStyle/>
          <a:p>
            <a:r>
              <a:rPr lang="en-GB" dirty="0"/>
              <a:t>Option B: throughout the project</a:t>
            </a:r>
          </a:p>
        </p:txBody>
      </p:sp>
    </p:spTree>
    <p:extLst>
      <p:ext uri="{BB962C8B-B14F-4D97-AF65-F5344CB8AC3E}">
        <p14:creationId xmlns:p14="http://schemas.microsoft.com/office/powerpoint/2010/main" val="30104774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67C6F7-AA50-4FE9-84EA-78EEE6F521F9}"/>
              </a:ext>
            </a:extLst>
          </p:cNvPr>
          <p:cNvSpPr>
            <a:spLocks noGrp="1"/>
          </p:cNvSpPr>
          <p:nvPr>
            <p:ph idx="1"/>
          </p:nvPr>
        </p:nvSpPr>
        <p:spPr/>
        <p:txBody>
          <a:bodyPr/>
          <a:lstStyle/>
          <a:p>
            <a:endParaRPr lang="en-GB" dirty="0"/>
          </a:p>
          <a:p>
            <a:r>
              <a:rPr lang="en-GB" dirty="0"/>
              <a:t>Transform your data into an electronic form ASAP</a:t>
            </a:r>
          </a:p>
          <a:p>
            <a:r>
              <a:rPr lang="en-GB" dirty="0"/>
              <a:t>Adopt metadata templates and formats</a:t>
            </a:r>
          </a:p>
          <a:p>
            <a:r>
              <a:rPr lang="en-GB" dirty="0"/>
              <a:t>Deposit your data into a suitable repository ASAP</a:t>
            </a:r>
          </a:p>
          <a:p>
            <a:endParaRPr lang="en-GB" dirty="0"/>
          </a:p>
          <a:p>
            <a:endParaRPr lang="en-GB" dirty="0"/>
          </a:p>
          <a:p>
            <a:r>
              <a:rPr lang="en-GB" dirty="0"/>
              <a:t>Find repositories/systems that solve your problems, improve your producibility, save you the time</a:t>
            </a:r>
          </a:p>
        </p:txBody>
      </p:sp>
      <p:sp>
        <p:nvSpPr>
          <p:cNvPr id="6" name="Title 1">
            <a:extLst>
              <a:ext uri="{FF2B5EF4-FFF2-40B4-BE49-F238E27FC236}">
                <a16:creationId xmlns:a16="http://schemas.microsoft.com/office/drawing/2014/main" id="{ADAAC1AE-F1A7-48B6-9EC9-10BC16DAC98F}"/>
              </a:ext>
            </a:extLst>
          </p:cNvPr>
          <p:cNvSpPr>
            <a:spLocks noGrp="1"/>
          </p:cNvSpPr>
          <p:nvPr>
            <p:ph type="title"/>
          </p:nvPr>
        </p:nvSpPr>
        <p:spPr>
          <a:xfrm>
            <a:off x="2133600" y="136690"/>
            <a:ext cx="9916160" cy="916502"/>
          </a:xfrm>
        </p:spPr>
        <p:txBody>
          <a:bodyPr/>
          <a:lstStyle/>
          <a:p>
            <a:r>
              <a:rPr lang="en-GB" dirty="0"/>
              <a:t>Data Management as part of the workflow</a:t>
            </a:r>
          </a:p>
        </p:txBody>
      </p:sp>
    </p:spTree>
    <p:extLst>
      <p:ext uri="{BB962C8B-B14F-4D97-AF65-F5344CB8AC3E}">
        <p14:creationId xmlns:p14="http://schemas.microsoft.com/office/powerpoint/2010/main" val="13933384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E32E1-884B-4F45-AB3D-8734D6B645D0}"/>
              </a:ext>
            </a:extLst>
          </p:cNvPr>
          <p:cNvSpPr>
            <a:spLocks noGrp="1"/>
          </p:cNvSpPr>
          <p:nvPr>
            <p:ph type="title"/>
          </p:nvPr>
        </p:nvSpPr>
        <p:spPr/>
        <p:txBody>
          <a:bodyPr/>
          <a:lstStyle/>
          <a:p>
            <a:r>
              <a:rPr lang="en-GB" dirty="0"/>
              <a:t>What should you do now</a:t>
            </a:r>
          </a:p>
        </p:txBody>
      </p:sp>
      <p:sp>
        <p:nvSpPr>
          <p:cNvPr id="3" name="Content Placeholder 2">
            <a:extLst>
              <a:ext uri="{FF2B5EF4-FFF2-40B4-BE49-F238E27FC236}">
                <a16:creationId xmlns:a16="http://schemas.microsoft.com/office/drawing/2014/main" id="{B067C6F7-AA50-4FE9-84EA-78EEE6F521F9}"/>
              </a:ext>
            </a:extLst>
          </p:cNvPr>
          <p:cNvSpPr>
            <a:spLocks noGrp="1"/>
          </p:cNvSpPr>
          <p:nvPr>
            <p:ph idx="1"/>
          </p:nvPr>
        </p:nvSpPr>
        <p:spPr/>
        <p:txBody>
          <a:bodyPr/>
          <a:lstStyle/>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Discuss lab books and data management with </a:t>
            </a:r>
            <a:r>
              <a:rPr lang="en-US" b="1" i="1" dirty="0">
                <a:latin typeface="Arial" panose="020B0604020202020204" pitchFamily="34" charset="0"/>
                <a:cs typeface="Arial" panose="020B0604020202020204" pitchFamily="34" charset="0"/>
              </a:rPr>
              <a:t>your supervisor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you start – “Data Management Plan”</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Explore </a:t>
            </a:r>
            <a:r>
              <a:rPr lang="en-US" b="1" dirty="0">
                <a:latin typeface="Arial" panose="020B0604020202020204" pitchFamily="34" charset="0"/>
                <a:cs typeface="Arial" panose="020B0604020202020204" pitchFamily="34" charset="0"/>
              </a:rPr>
              <a:t>Electronic Lab Notebooks</a:t>
            </a:r>
            <a:r>
              <a:rPr lang="en-US" dirty="0">
                <a:latin typeface="Arial" panose="020B0604020202020204" pitchFamily="34" charset="0"/>
                <a:cs typeface="Arial" panose="020B0604020202020204" pitchFamily="34" charset="0"/>
              </a:rPr>
              <a:t> (ELNs)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Decide (now!) where all of your diverse data will be </a:t>
            </a:r>
            <a:r>
              <a:rPr lang="en-US" b="1" dirty="0">
                <a:latin typeface="Arial" panose="020B0604020202020204" pitchFamily="34" charset="0"/>
                <a:cs typeface="Arial" panose="020B0604020202020204" pitchFamily="34" charset="0"/>
              </a:rPr>
              <a:t>kept,</a:t>
            </a:r>
            <a:r>
              <a:rPr lang="en-US" dirty="0">
                <a:latin typeface="Arial" panose="020B0604020202020204" pitchFamily="34" charset="0"/>
                <a:cs typeface="Arial" panose="020B0604020202020204" pitchFamily="34" charset="0"/>
              </a:rPr>
              <a:t> where </a:t>
            </a:r>
            <a:r>
              <a:rPr lang="en-US" b="1" dirty="0">
                <a:latin typeface="Arial" panose="020B0604020202020204" pitchFamily="34" charset="0"/>
                <a:cs typeface="Arial" panose="020B0604020202020204" pitchFamily="34" charset="0"/>
              </a:rPr>
              <a:t>backed-up, </a:t>
            </a:r>
            <a:r>
              <a:rPr lang="en-US" dirty="0">
                <a:latin typeface="Arial" panose="020B0604020202020204" pitchFamily="34" charset="0"/>
                <a:cs typeface="Arial" panose="020B0604020202020204" pitchFamily="34" charset="0"/>
              </a:rPr>
              <a:t>and how to </a:t>
            </a:r>
            <a:r>
              <a:rPr lang="en-US" b="1" dirty="0">
                <a:latin typeface="Arial" panose="020B0604020202020204" pitchFamily="34" charset="0"/>
                <a:cs typeface="Arial" panose="020B0604020202020204" pitchFamily="34" charset="0"/>
              </a:rPr>
              <a:t>point to it </a:t>
            </a:r>
            <a:r>
              <a:rPr lang="en-US" dirty="0">
                <a:latin typeface="Arial" panose="020B0604020202020204" pitchFamily="34" charset="0"/>
                <a:cs typeface="Arial" panose="020B0604020202020204" pitchFamily="34" charset="0"/>
              </a:rPr>
              <a:t>from lab book.</a:t>
            </a:r>
          </a:p>
          <a:p>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Organise</a:t>
            </a:r>
            <a:r>
              <a:rPr lang="en-US" dirty="0">
                <a:latin typeface="Arial" panose="020B0604020202020204" pitchFamily="34" charset="0"/>
                <a:cs typeface="Arial" panose="020B0604020202020204" pitchFamily="34" charset="0"/>
              </a:rPr>
              <a:t> everything for the </a:t>
            </a:r>
            <a:r>
              <a:rPr lang="en-US" b="1" i="1" dirty="0">
                <a:latin typeface="Arial" panose="020B0604020202020204" pitchFamily="34" charset="0"/>
                <a:cs typeface="Arial" panose="020B0604020202020204" pitchFamily="34" charset="0"/>
              </a:rPr>
              <a:t>3</a:t>
            </a:r>
            <a:r>
              <a:rPr lang="en-US" b="1" i="1" baseline="30000" dirty="0">
                <a:latin typeface="Arial" panose="020B0604020202020204" pitchFamily="34" charset="0"/>
                <a:cs typeface="Arial" panose="020B0604020202020204" pitchFamily="34" charset="0"/>
              </a:rPr>
              <a:t>rd</a:t>
            </a:r>
            <a:r>
              <a:rPr lang="en-US" b="1" i="1" dirty="0">
                <a:latin typeface="Arial" panose="020B0604020202020204" pitchFamily="34" charset="0"/>
                <a:cs typeface="Arial" panose="020B0604020202020204" pitchFamily="34" charset="0"/>
              </a:rPr>
              <a:t> person</a:t>
            </a:r>
          </a:p>
          <a:p>
            <a:endParaRPr lang="en-GB" dirty="0"/>
          </a:p>
        </p:txBody>
      </p:sp>
    </p:spTree>
    <p:extLst>
      <p:ext uri="{BB962C8B-B14F-4D97-AF65-F5344CB8AC3E}">
        <p14:creationId xmlns:p14="http://schemas.microsoft.com/office/powerpoint/2010/main" val="17554632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E32E1-884B-4F45-AB3D-8734D6B645D0}"/>
              </a:ext>
            </a:extLst>
          </p:cNvPr>
          <p:cNvSpPr>
            <a:spLocks noGrp="1"/>
          </p:cNvSpPr>
          <p:nvPr>
            <p:ph type="title"/>
          </p:nvPr>
        </p:nvSpPr>
        <p:spPr/>
        <p:txBody>
          <a:bodyPr/>
          <a:lstStyle/>
          <a:p>
            <a:r>
              <a:rPr lang="en-GB" dirty="0"/>
              <a:t>Open Science is a New way of working</a:t>
            </a:r>
          </a:p>
        </p:txBody>
      </p:sp>
      <p:sp>
        <p:nvSpPr>
          <p:cNvPr id="3" name="Content Placeholder 2">
            <a:extLst>
              <a:ext uri="{FF2B5EF4-FFF2-40B4-BE49-F238E27FC236}">
                <a16:creationId xmlns:a16="http://schemas.microsoft.com/office/drawing/2014/main" id="{B067C6F7-AA50-4FE9-84EA-78EEE6F521F9}"/>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You are the future, you are the children of Internet era</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Your PI may not care but it should not stop you</a:t>
            </a:r>
          </a:p>
          <a:p>
            <a:r>
              <a:rPr lang="en-US" dirty="0">
                <a:latin typeface="Arial" panose="020B0604020202020204" pitchFamily="34" charset="0"/>
                <a:cs typeface="Arial" panose="020B0604020202020204" pitchFamily="34" charset="0"/>
              </a:rPr>
              <a:t>Check the existing lab culture, remember evolution not revolution</a:t>
            </a:r>
          </a:p>
          <a:p>
            <a:r>
              <a:rPr lang="en-US" dirty="0">
                <a:latin typeface="Arial" panose="020B0604020202020204" pitchFamily="34" charset="0"/>
                <a:cs typeface="Arial" panose="020B0604020202020204" pitchFamily="34" charset="0"/>
              </a:rPr>
              <a:t>The tools are not there yet, the early adopters had bad experiences, check for yourself how the systems work are</a:t>
            </a:r>
          </a:p>
          <a:p>
            <a:endParaRPr lang="en-GB" dirty="0"/>
          </a:p>
          <a:p>
            <a:r>
              <a:rPr lang="en-GB" dirty="0"/>
              <a:t>Ask for advice and help: bio_rdm@ed.ac.uk</a:t>
            </a:r>
          </a:p>
        </p:txBody>
      </p:sp>
    </p:spTree>
    <p:extLst>
      <p:ext uri="{BB962C8B-B14F-4D97-AF65-F5344CB8AC3E}">
        <p14:creationId xmlns:p14="http://schemas.microsoft.com/office/powerpoint/2010/main" val="2371564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BA876-9561-462B-89F2-FFD0BB8C58F1}"/>
              </a:ext>
            </a:extLst>
          </p:cNvPr>
          <p:cNvSpPr>
            <a:spLocks noGrp="1"/>
          </p:cNvSpPr>
          <p:nvPr>
            <p:ph type="title"/>
          </p:nvPr>
        </p:nvSpPr>
        <p:spPr/>
        <p:txBody>
          <a:bodyPr/>
          <a:lstStyle/>
          <a:p>
            <a:r>
              <a:rPr lang="en-GB" dirty="0"/>
              <a:t>Open Science</a:t>
            </a:r>
          </a:p>
        </p:txBody>
      </p:sp>
      <p:sp>
        <p:nvSpPr>
          <p:cNvPr id="3" name="Content Placeholder 2">
            <a:extLst>
              <a:ext uri="{FF2B5EF4-FFF2-40B4-BE49-F238E27FC236}">
                <a16:creationId xmlns:a16="http://schemas.microsoft.com/office/drawing/2014/main" id="{32BDDAC9-35A8-4328-B5EA-8844C448EBC3}"/>
              </a:ext>
            </a:extLst>
          </p:cNvPr>
          <p:cNvSpPr>
            <a:spLocks noGrp="1"/>
          </p:cNvSpPr>
          <p:nvPr>
            <p:ph idx="1"/>
          </p:nvPr>
        </p:nvSpPr>
        <p:spPr/>
        <p:txBody>
          <a:bodyPr/>
          <a:lstStyle/>
          <a:p>
            <a:pPr marL="285750" indent="-285750">
              <a:buFont typeface="Arial" charset="0"/>
              <a:buChar char="•"/>
            </a:pPr>
            <a:endParaRPr lang="en-GB" b="1" dirty="0"/>
          </a:p>
          <a:p>
            <a:pPr marL="285750" indent="-285750">
              <a:buFont typeface="Arial" charset="0"/>
              <a:buChar char="•"/>
            </a:pPr>
            <a:r>
              <a:rPr lang="en-GB" b="1" dirty="0"/>
              <a:t>Transparency</a:t>
            </a:r>
            <a:r>
              <a:rPr lang="en-GB" dirty="0"/>
              <a:t> in experimental methodology, observation, and collection of data </a:t>
            </a:r>
          </a:p>
          <a:p>
            <a:pPr marL="285750" indent="-285750">
              <a:buFont typeface="Arial" charset="0"/>
              <a:buChar char="•"/>
            </a:pPr>
            <a:r>
              <a:rPr lang="en-GB" b="1" dirty="0"/>
              <a:t>Public</a:t>
            </a:r>
            <a:r>
              <a:rPr lang="en-GB" dirty="0"/>
              <a:t> availability and reusability of </a:t>
            </a:r>
            <a:r>
              <a:rPr lang="en-GB" b="1" dirty="0"/>
              <a:t>scientific data</a:t>
            </a:r>
          </a:p>
          <a:p>
            <a:pPr marL="285750" indent="-285750">
              <a:buFont typeface="Arial" charset="0"/>
              <a:buChar char="•"/>
            </a:pPr>
            <a:r>
              <a:rPr lang="en-GB" b="1" dirty="0"/>
              <a:t>Public</a:t>
            </a:r>
            <a:r>
              <a:rPr lang="en-GB" dirty="0"/>
              <a:t> accessibility and transparency of </a:t>
            </a:r>
            <a:r>
              <a:rPr lang="en-GB" b="1" dirty="0"/>
              <a:t>scientific communication </a:t>
            </a:r>
          </a:p>
          <a:p>
            <a:pPr marL="285750" indent="-285750">
              <a:buFont typeface="Arial" charset="0"/>
              <a:buChar char="•"/>
            </a:pPr>
            <a:r>
              <a:rPr lang="en-GB" dirty="0"/>
              <a:t>Using web-based tools to facilitate scientific </a:t>
            </a:r>
            <a:r>
              <a:rPr lang="en-GB" b="1" dirty="0"/>
              <a:t>collaboration</a:t>
            </a:r>
            <a:r>
              <a:rPr lang="en-GB" dirty="0"/>
              <a:t> </a:t>
            </a:r>
          </a:p>
        </p:txBody>
      </p:sp>
    </p:spTree>
    <p:extLst>
      <p:ext uri="{BB962C8B-B14F-4D97-AF65-F5344CB8AC3E}">
        <p14:creationId xmlns:p14="http://schemas.microsoft.com/office/powerpoint/2010/main" val="25670574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E32E1-884B-4F45-AB3D-8734D6B645D0}"/>
              </a:ext>
            </a:extLst>
          </p:cNvPr>
          <p:cNvSpPr>
            <a:spLocks noGrp="1"/>
          </p:cNvSpPr>
          <p:nvPr>
            <p:ph type="title"/>
          </p:nvPr>
        </p:nvSpPr>
        <p:spPr/>
        <p:txBody>
          <a:bodyPr>
            <a:normAutofit/>
          </a:bodyPr>
          <a:lstStyle/>
          <a:p>
            <a:r>
              <a:rPr lang="en-GB" dirty="0"/>
              <a:t>University resources for data management</a:t>
            </a:r>
          </a:p>
        </p:txBody>
      </p:sp>
      <p:sp>
        <p:nvSpPr>
          <p:cNvPr id="3" name="Content Placeholder 2">
            <a:extLst>
              <a:ext uri="{FF2B5EF4-FFF2-40B4-BE49-F238E27FC236}">
                <a16:creationId xmlns:a16="http://schemas.microsoft.com/office/drawing/2014/main" id="{B067C6F7-AA50-4FE9-84EA-78EEE6F521F9}"/>
              </a:ext>
            </a:extLst>
          </p:cNvPr>
          <p:cNvSpPr>
            <a:spLocks noGrp="1"/>
          </p:cNvSpPr>
          <p:nvPr>
            <p:ph idx="1"/>
          </p:nvPr>
        </p:nvSpPr>
        <p:spPr/>
        <p:txBody>
          <a:bodyPr/>
          <a:lstStyle/>
          <a:p>
            <a:pPr marL="0" indent="0">
              <a:buNone/>
            </a:pPr>
            <a:endParaRPr lang="en-GB" dirty="0"/>
          </a:p>
        </p:txBody>
      </p:sp>
    </p:spTree>
    <p:extLst>
      <p:ext uri="{BB962C8B-B14F-4D97-AF65-F5344CB8AC3E}">
        <p14:creationId xmlns:p14="http://schemas.microsoft.com/office/powerpoint/2010/main" val="20623286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E32E1-884B-4F45-AB3D-8734D6B645D0}"/>
              </a:ext>
            </a:extLst>
          </p:cNvPr>
          <p:cNvSpPr>
            <a:spLocks noGrp="1"/>
          </p:cNvSpPr>
          <p:nvPr>
            <p:ph type="title"/>
          </p:nvPr>
        </p:nvSpPr>
        <p:spPr/>
        <p:txBody>
          <a:bodyPr>
            <a:normAutofit/>
          </a:bodyPr>
          <a:lstStyle/>
          <a:p>
            <a:r>
              <a:rPr lang="en-GB" dirty="0"/>
              <a:t>University resources for data management</a:t>
            </a:r>
          </a:p>
        </p:txBody>
      </p:sp>
      <p:sp>
        <p:nvSpPr>
          <p:cNvPr id="3" name="Content Placeholder 2">
            <a:extLst>
              <a:ext uri="{FF2B5EF4-FFF2-40B4-BE49-F238E27FC236}">
                <a16:creationId xmlns:a16="http://schemas.microsoft.com/office/drawing/2014/main" id="{B067C6F7-AA50-4FE9-84EA-78EEE6F521F9}"/>
              </a:ext>
            </a:extLst>
          </p:cNvPr>
          <p:cNvSpPr>
            <a:spLocks noGrp="1"/>
          </p:cNvSpPr>
          <p:nvPr>
            <p:ph idx="1"/>
          </p:nvPr>
        </p:nvSpPr>
        <p:spPr>
          <a:xfrm>
            <a:off x="838200" y="1825624"/>
            <a:ext cx="10515600" cy="4829699"/>
          </a:xfrm>
        </p:spPr>
        <p:txBody>
          <a:bodyPr>
            <a:normAutofit lnSpcReduction="10000"/>
          </a:bodyPr>
          <a:lstStyle/>
          <a:p>
            <a:pPr marL="0" indent="0">
              <a:buNone/>
            </a:pPr>
            <a:r>
              <a:rPr lang="en-US" dirty="0" err="1">
                <a:latin typeface="Arial" panose="020B0604020202020204" pitchFamily="34" charset="0"/>
                <a:cs typeface="Arial" panose="020B0604020202020204" pitchFamily="34" charset="0"/>
              </a:rPr>
              <a:t>UoE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DataStore</a:t>
            </a: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 network drive (500GB per student)</a:t>
            </a:r>
          </a:p>
          <a:p>
            <a:r>
              <a:rPr lang="en-US" dirty="0">
                <a:latin typeface="Arial" panose="020B0604020202020204" pitchFamily="34" charset="0"/>
                <a:cs typeface="Arial" panose="020B0604020202020204" pitchFamily="34" charset="0"/>
              </a:rPr>
              <a:t>accessible from all computers</a:t>
            </a:r>
          </a:p>
          <a:p>
            <a:r>
              <a:rPr lang="en-US" dirty="0">
                <a:latin typeface="Arial" panose="020B0604020202020204" pitchFamily="34" charset="0"/>
                <a:cs typeface="Arial" panose="020B0604020202020204" pitchFamily="34" charset="0"/>
              </a:rPr>
              <a:t>off-side backup and versioning/history of the files</a:t>
            </a:r>
          </a:p>
          <a:p>
            <a:r>
              <a:rPr lang="en-US" dirty="0">
                <a:latin typeface="Arial" panose="020B0604020202020204" pitchFamily="34" charset="0"/>
                <a:cs typeface="Arial" panose="020B0604020202020204" pitchFamily="34" charset="0"/>
              </a:rPr>
              <a:t>sharing within the University</a:t>
            </a:r>
          </a:p>
          <a:p>
            <a:endParaRPr lang="en-GB" dirty="0"/>
          </a:p>
          <a:p>
            <a:pPr marL="0" indent="0">
              <a:buNone/>
            </a:pPr>
            <a:r>
              <a:rPr lang="en-GB" dirty="0"/>
              <a:t>\\csce.datastore.ed.ac.uk\csce\biology\users\YOUR_LOGIN</a:t>
            </a:r>
          </a:p>
          <a:p>
            <a:pPr marL="0" indent="0">
              <a:buNone/>
            </a:pPr>
            <a:r>
              <a:rPr lang="en-GB" dirty="0">
                <a:hlinkClick r:id="rId2"/>
              </a:rPr>
              <a:t>https://www.ed.ac.uk/information-services/computing/desktop-personal/connect-uni-file-storage</a:t>
            </a:r>
            <a:endParaRPr lang="en-GB" dirty="0"/>
          </a:p>
          <a:p>
            <a:pPr marL="0" indent="0">
              <a:buNone/>
            </a:pPr>
            <a:endParaRPr lang="en-GB" dirty="0"/>
          </a:p>
        </p:txBody>
      </p:sp>
    </p:spTree>
    <p:extLst>
      <p:ext uri="{BB962C8B-B14F-4D97-AF65-F5344CB8AC3E}">
        <p14:creationId xmlns:p14="http://schemas.microsoft.com/office/powerpoint/2010/main" val="25690474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E32E1-884B-4F45-AB3D-8734D6B645D0}"/>
              </a:ext>
            </a:extLst>
          </p:cNvPr>
          <p:cNvSpPr>
            <a:spLocks noGrp="1"/>
          </p:cNvSpPr>
          <p:nvPr>
            <p:ph type="title"/>
          </p:nvPr>
        </p:nvSpPr>
        <p:spPr/>
        <p:txBody>
          <a:bodyPr>
            <a:normAutofit/>
          </a:bodyPr>
          <a:lstStyle/>
          <a:p>
            <a:r>
              <a:rPr lang="en-GB" dirty="0"/>
              <a:t>University resources for data management</a:t>
            </a:r>
          </a:p>
        </p:txBody>
      </p:sp>
      <p:sp>
        <p:nvSpPr>
          <p:cNvPr id="3" name="Content Placeholder 2">
            <a:extLst>
              <a:ext uri="{FF2B5EF4-FFF2-40B4-BE49-F238E27FC236}">
                <a16:creationId xmlns:a16="http://schemas.microsoft.com/office/drawing/2014/main" id="{B067C6F7-AA50-4FE9-84EA-78EEE6F521F9}"/>
              </a:ext>
            </a:extLst>
          </p:cNvPr>
          <p:cNvSpPr>
            <a:spLocks noGrp="1"/>
          </p:cNvSpPr>
          <p:nvPr>
            <p:ph idx="1"/>
          </p:nvPr>
        </p:nvSpPr>
        <p:spPr>
          <a:xfrm>
            <a:off x="838200" y="1825624"/>
            <a:ext cx="10515600" cy="4829699"/>
          </a:xfrm>
        </p:spPr>
        <p:txBody>
          <a:bodyPr>
            <a:normAutofit lnSpcReduction="10000"/>
          </a:bodyPr>
          <a:lstStyle/>
          <a:p>
            <a:pPr marL="0" indent="0">
              <a:buNone/>
            </a:pPr>
            <a:r>
              <a:rPr lang="en-US" dirty="0" err="1">
                <a:latin typeface="Arial" panose="020B0604020202020204" pitchFamily="34" charset="0"/>
                <a:cs typeface="Arial" panose="020B0604020202020204" pitchFamily="34" charset="0"/>
              </a:rPr>
              <a:t>UoE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DataStore</a:t>
            </a: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slower than physical drive</a:t>
            </a:r>
          </a:p>
          <a:p>
            <a:r>
              <a:rPr lang="en-US" dirty="0">
                <a:latin typeface="Arial" panose="020B0604020202020204" pitchFamily="34" charset="0"/>
                <a:cs typeface="Arial" panose="020B0604020202020204" pitchFamily="34" charset="0"/>
              </a:rPr>
              <a:t>does not work offline</a:t>
            </a:r>
          </a:p>
          <a:p>
            <a:r>
              <a:rPr lang="en-US" dirty="0">
                <a:latin typeface="Arial" panose="020B0604020202020204" pitchFamily="34" charset="0"/>
                <a:cs typeface="Arial" panose="020B0604020202020204" pitchFamily="34" charset="0"/>
              </a:rPr>
              <a:t>possible downtimes</a:t>
            </a:r>
          </a:p>
          <a:p>
            <a:r>
              <a:rPr lang="en-US" dirty="0">
                <a:latin typeface="Arial" panose="020B0604020202020204" pitchFamily="34" charset="0"/>
                <a:cs typeface="Arial" panose="020B0604020202020204" pitchFamily="34" charset="0"/>
              </a:rPr>
              <a:t>needs VPN off the campus</a:t>
            </a:r>
          </a:p>
          <a:p>
            <a:endParaRPr lang="en-GB" dirty="0"/>
          </a:p>
          <a:p>
            <a:pPr marL="0" indent="0">
              <a:buNone/>
            </a:pPr>
            <a:r>
              <a:rPr lang="en-GB" dirty="0"/>
              <a:t>\\csce.datastore.ed.ac.uk\csce\biology\users\YOUR_LOGIN</a:t>
            </a:r>
          </a:p>
          <a:p>
            <a:pPr marL="0" indent="0">
              <a:buNone/>
            </a:pPr>
            <a:r>
              <a:rPr lang="en-GB" dirty="0">
                <a:hlinkClick r:id="rId2"/>
              </a:rPr>
              <a:t>https://www.ed.ac.uk/information-services/computing/desktop-personal/connect-uni-file-storage</a:t>
            </a:r>
            <a:endParaRPr lang="en-GB" dirty="0"/>
          </a:p>
          <a:p>
            <a:pPr marL="0" indent="0">
              <a:buNone/>
            </a:pPr>
            <a:endParaRPr lang="en-GB" dirty="0"/>
          </a:p>
        </p:txBody>
      </p:sp>
    </p:spTree>
    <p:extLst>
      <p:ext uri="{BB962C8B-B14F-4D97-AF65-F5344CB8AC3E}">
        <p14:creationId xmlns:p14="http://schemas.microsoft.com/office/powerpoint/2010/main" val="31483113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E32E1-884B-4F45-AB3D-8734D6B645D0}"/>
              </a:ext>
            </a:extLst>
          </p:cNvPr>
          <p:cNvSpPr>
            <a:spLocks noGrp="1"/>
          </p:cNvSpPr>
          <p:nvPr>
            <p:ph type="title"/>
          </p:nvPr>
        </p:nvSpPr>
        <p:spPr/>
        <p:txBody>
          <a:bodyPr>
            <a:normAutofit/>
          </a:bodyPr>
          <a:lstStyle/>
          <a:p>
            <a:r>
              <a:rPr lang="en-GB" dirty="0"/>
              <a:t>University resources for data management</a:t>
            </a:r>
          </a:p>
        </p:txBody>
      </p:sp>
      <p:sp>
        <p:nvSpPr>
          <p:cNvPr id="3" name="Content Placeholder 2">
            <a:extLst>
              <a:ext uri="{FF2B5EF4-FFF2-40B4-BE49-F238E27FC236}">
                <a16:creationId xmlns:a16="http://schemas.microsoft.com/office/drawing/2014/main" id="{B067C6F7-AA50-4FE9-84EA-78EEE6F521F9}"/>
              </a:ext>
            </a:extLst>
          </p:cNvPr>
          <p:cNvSpPr>
            <a:spLocks noGrp="1"/>
          </p:cNvSpPr>
          <p:nvPr>
            <p:ph idx="1"/>
          </p:nvPr>
        </p:nvSpPr>
        <p:spPr>
          <a:xfrm>
            <a:off x="838200" y="1825624"/>
            <a:ext cx="10515600" cy="4829699"/>
          </a:xfrm>
        </p:spPr>
        <p:txBody>
          <a:bodyPr>
            <a:normAutofit lnSpcReduction="10000"/>
          </a:bodyPr>
          <a:lstStyle/>
          <a:p>
            <a:pPr marL="0" indent="0">
              <a:buNone/>
            </a:pPr>
            <a:r>
              <a:rPr lang="en-US" dirty="0" err="1">
                <a:latin typeface="Arial" panose="020B0604020202020204" pitchFamily="34" charset="0"/>
                <a:cs typeface="Arial" panose="020B0604020202020204" pitchFamily="34" charset="0"/>
              </a:rPr>
              <a:t>UoE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DataStore</a:t>
            </a: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slower than physical drive</a:t>
            </a:r>
          </a:p>
          <a:p>
            <a:r>
              <a:rPr lang="en-US" dirty="0">
                <a:latin typeface="Arial" panose="020B0604020202020204" pitchFamily="34" charset="0"/>
                <a:cs typeface="Arial" panose="020B0604020202020204" pitchFamily="34" charset="0"/>
              </a:rPr>
              <a:t>does not work offline</a:t>
            </a:r>
          </a:p>
          <a:p>
            <a:r>
              <a:rPr lang="en-US" dirty="0">
                <a:latin typeface="Arial" panose="020B0604020202020204" pitchFamily="34" charset="0"/>
                <a:cs typeface="Arial" panose="020B0604020202020204" pitchFamily="34" charset="0"/>
              </a:rPr>
              <a:t>possible downtimes</a:t>
            </a:r>
          </a:p>
          <a:p>
            <a:r>
              <a:rPr lang="en-US" dirty="0">
                <a:latin typeface="Arial" panose="020B0604020202020204" pitchFamily="34" charset="0"/>
                <a:cs typeface="Arial" panose="020B0604020202020204" pitchFamily="34" charset="0"/>
              </a:rPr>
              <a:t>needs VPN off the campus</a:t>
            </a:r>
          </a:p>
          <a:p>
            <a:endParaRPr lang="en-GB" dirty="0"/>
          </a:p>
          <a:p>
            <a:pPr marL="0" indent="0">
              <a:buNone/>
            </a:pPr>
            <a:r>
              <a:rPr lang="en-GB" dirty="0"/>
              <a:t>\\csce.datastore.ed.ac.uk\csce\biology\users\YOUR_LOGIN</a:t>
            </a:r>
          </a:p>
          <a:p>
            <a:pPr marL="0" indent="0">
              <a:buNone/>
            </a:pPr>
            <a:r>
              <a:rPr lang="en-GB" dirty="0">
                <a:hlinkClick r:id="rId2"/>
              </a:rPr>
              <a:t>https://www.ed.ac.uk/information-services/computing/desktop-personal/connect-uni-file-storage</a:t>
            </a:r>
            <a:endParaRPr lang="en-GB" dirty="0"/>
          </a:p>
          <a:p>
            <a:pPr marL="0" indent="0">
              <a:buNone/>
            </a:pPr>
            <a:endParaRPr lang="en-GB" dirty="0"/>
          </a:p>
        </p:txBody>
      </p:sp>
      <p:sp>
        <p:nvSpPr>
          <p:cNvPr id="4" name="Rectangle 3">
            <a:extLst>
              <a:ext uri="{FF2B5EF4-FFF2-40B4-BE49-F238E27FC236}">
                <a16:creationId xmlns:a16="http://schemas.microsoft.com/office/drawing/2014/main" id="{427835A5-6403-45A8-B930-3E2310FC2469}"/>
              </a:ext>
            </a:extLst>
          </p:cNvPr>
          <p:cNvSpPr/>
          <p:nvPr/>
        </p:nvSpPr>
        <p:spPr>
          <a:xfrm rot="20900271">
            <a:off x="1214120" y="3313945"/>
            <a:ext cx="9763760" cy="1200329"/>
          </a:xfrm>
          <a:prstGeom prst="rect">
            <a:avLst/>
          </a:prstGeom>
          <a:solidFill>
            <a:srgbClr val="FFFFFF">
              <a:alpha val="69804"/>
            </a:srgbClr>
          </a:solidFill>
          <a:ln w="38100">
            <a:solidFill>
              <a:srgbClr val="C00000"/>
            </a:solidFill>
            <a:prstDash val="dash"/>
          </a:ln>
        </p:spPr>
        <p:txBody>
          <a:bodyPr wrap="square">
            <a:spAutoFit/>
          </a:bodyPr>
          <a:lstStyle/>
          <a:p>
            <a:pPr algn="ctr"/>
            <a:endParaRPr lang="en-GB" sz="2400" b="1" dirty="0">
              <a:solidFill>
                <a:srgbClr val="C00000"/>
              </a:solidFill>
            </a:endParaRPr>
          </a:p>
          <a:p>
            <a:pPr algn="ctr"/>
            <a:r>
              <a:rPr lang="en-GB" sz="2400" b="1" dirty="0">
                <a:solidFill>
                  <a:srgbClr val="C00000"/>
                </a:solidFill>
              </a:rPr>
              <a:t>Please Use </a:t>
            </a:r>
            <a:r>
              <a:rPr lang="en-GB" sz="2400" b="1" dirty="0" err="1">
                <a:solidFill>
                  <a:srgbClr val="C00000"/>
                </a:solidFill>
              </a:rPr>
              <a:t>DataStore</a:t>
            </a:r>
            <a:endParaRPr lang="en-GB" sz="2400" b="1" dirty="0">
              <a:solidFill>
                <a:srgbClr val="C00000"/>
              </a:solidFill>
            </a:endParaRPr>
          </a:p>
          <a:p>
            <a:pPr algn="ctr"/>
            <a:endParaRPr lang="en-GB" sz="2400" b="1" dirty="0">
              <a:solidFill>
                <a:srgbClr val="C00000"/>
              </a:solidFill>
            </a:endParaRPr>
          </a:p>
        </p:txBody>
      </p:sp>
    </p:spTree>
    <p:extLst>
      <p:ext uri="{BB962C8B-B14F-4D97-AF65-F5344CB8AC3E}">
        <p14:creationId xmlns:p14="http://schemas.microsoft.com/office/powerpoint/2010/main" val="32598512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E32E1-884B-4F45-AB3D-8734D6B645D0}"/>
              </a:ext>
            </a:extLst>
          </p:cNvPr>
          <p:cNvSpPr>
            <a:spLocks noGrp="1"/>
          </p:cNvSpPr>
          <p:nvPr>
            <p:ph type="title"/>
          </p:nvPr>
        </p:nvSpPr>
        <p:spPr/>
        <p:txBody>
          <a:bodyPr>
            <a:normAutofit/>
          </a:bodyPr>
          <a:lstStyle/>
          <a:p>
            <a:r>
              <a:rPr lang="en-GB" dirty="0"/>
              <a:t>University resources for data management</a:t>
            </a:r>
          </a:p>
        </p:txBody>
      </p:sp>
      <p:sp>
        <p:nvSpPr>
          <p:cNvPr id="3" name="Content Placeholder 2">
            <a:extLst>
              <a:ext uri="{FF2B5EF4-FFF2-40B4-BE49-F238E27FC236}">
                <a16:creationId xmlns:a16="http://schemas.microsoft.com/office/drawing/2014/main" id="{B067C6F7-AA50-4FE9-84EA-78EEE6F521F9}"/>
              </a:ext>
            </a:extLst>
          </p:cNvPr>
          <p:cNvSpPr>
            <a:spLocks noGrp="1"/>
          </p:cNvSpPr>
          <p:nvPr>
            <p:ph idx="1"/>
          </p:nvPr>
        </p:nvSpPr>
        <p:spPr/>
        <p:txBody>
          <a:bodyPr>
            <a:normAutofit/>
          </a:bodyPr>
          <a:lstStyle/>
          <a:p>
            <a:pPr marL="0" indent="0">
              <a:buNone/>
            </a:pPr>
            <a:r>
              <a:rPr lang="en-US" dirty="0" err="1">
                <a:latin typeface="Arial" panose="020B0604020202020204" pitchFamily="34" charset="0"/>
                <a:cs typeface="Arial" panose="020B0604020202020204" pitchFamily="34" charset="0"/>
              </a:rPr>
              <a:t>Sharepoint</a:t>
            </a:r>
            <a:r>
              <a:rPr lang="en-US" dirty="0">
                <a:latin typeface="Arial" panose="020B0604020202020204" pitchFamily="34" charset="0"/>
                <a:cs typeface="Arial" panose="020B0604020202020204" pitchFamily="34" charset="0"/>
              </a:rPr>
              <a:t> / OneDrive</a:t>
            </a: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hlinkClick r:id="rId2"/>
              </a:rPr>
              <a:t>https://uoe-my.sharepoint.com</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Excellent for collaborative work on shared documents </a:t>
            </a:r>
          </a:p>
          <a:p>
            <a:r>
              <a:rPr lang="en-GB" dirty="0"/>
              <a:t>Online versions of Word / Excel</a:t>
            </a:r>
          </a:p>
        </p:txBody>
      </p:sp>
    </p:spTree>
    <p:extLst>
      <p:ext uri="{BB962C8B-B14F-4D97-AF65-F5344CB8AC3E}">
        <p14:creationId xmlns:p14="http://schemas.microsoft.com/office/powerpoint/2010/main" val="10124622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E32E1-884B-4F45-AB3D-8734D6B645D0}"/>
              </a:ext>
            </a:extLst>
          </p:cNvPr>
          <p:cNvSpPr>
            <a:spLocks noGrp="1"/>
          </p:cNvSpPr>
          <p:nvPr>
            <p:ph type="title"/>
          </p:nvPr>
        </p:nvSpPr>
        <p:spPr/>
        <p:txBody>
          <a:bodyPr>
            <a:normAutofit/>
          </a:bodyPr>
          <a:lstStyle/>
          <a:p>
            <a:r>
              <a:rPr lang="en-GB" dirty="0"/>
              <a:t>University resources for data management</a:t>
            </a:r>
          </a:p>
        </p:txBody>
      </p:sp>
      <p:sp>
        <p:nvSpPr>
          <p:cNvPr id="3" name="Content Placeholder 2">
            <a:extLst>
              <a:ext uri="{FF2B5EF4-FFF2-40B4-BE49-F238E27FC236}">
                <a16:creationId xmlns:a16="http://schemas.microsoft.com/office/drawing/2014/main" id="{B067C6F7-AA50-4FE9-84EA-78EEE6F521F9}"/>
              </a:ext>
            </a:extLst>
          </p:cNvPr>
          <p:cNvSpPr>
            <a:spLocks noGrp="1"/>
          </p:cNvSpPr>
          <p:nvPr>
            <p:ph idx="1"/>
          </p:nvPr>
        </p:nvSpPr>
        <p:spPr/>
        <p:txBody>
          <a:bodyPr>
            <a:normAutofit/>
          </a:bodyPr>
          <a:lstStyle/>
          <a:p>
            <a:pPr marL="0" indent="0">
              <a:buNone/>
            </a:pPr>
            <a:r>
              <a:rPr lang="en-US" dirty="0" err="1">
                <a:latin typeface="Arial" panose="020B0604020202020204" pitchFamily="34" charset="0"/>
                <a:cs typeface="Arial" panose="020B0604020202020204" pitchFamily="34" charset="0"/>
              </a:rPr>
              <a:t>UoE</a:t>
            </a:r>
            <a:r>
              <a:rPr lang="en-US" dirty="0">
                <a:latin typeface="Arial" panose="020B0604020202020204" pitchFamily="34" charset="0"/>
                <a:cs typeface="Arial" panose="020B0604020202020204" pitchFamily="34" charset="0"/>
              </a:rPr>
              <a:t> WIKI</a:t>
            </a: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hlinkClick r:id="rId2"/>
              </a:rPr>
              <a:t>https://www.wiki.ed.ac.uk</a:t>
            </a: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For making notes, organize files, a simple ELN </a:t>
            </a:r>
          </a:p>
          <a:p>
            <a:endParaRPr lang="en-GB" dirty="0"/>
          </a:p>
          <a:p>
            <a:pPr marL="0" indent="0">
              <a:buNone/>
            </a:pPr>
            <a:r>
              <a:rPr lang="en-GB" dirty="0">
                <a:hlinkClick r:id="rId3"/>
              </a:rPr>
              <a:t>https://www.wiki.ed.ac.uk/display/RDMS</a:t>
            </a:r>
            <a:endParaRPr lang="en-GB" dirty="0"/>
          </a:p>
          <a:p>
            <a:pPr marL="0" indent="0">
              <a:buNone/>
            </a:pPr>
            <a:endParaRPr lang="en-GB" dirty="0"/>
          </a:p>
        </p:txBody>
      </p:sp>
    </p:spTree>
    <p:extLst>
      <p:ext uri="{BB962C8B-B14F-4D97-AF65-F5344CB8AC3E}">
        <p14:creationId xmlns:p14="http://schemas.microsoft.com/office/powerpoint/2010/main" val="1043862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E32E1-884B-4F45-AB3D-8734D6B645D0}"/>
              </a:ext>
            </a:extLst>
          </p:cNvPr>
          <p:cNvSpPr>
            <a:spLocks noGrp="1"/>
          </p:cNvSpPr>
          <p:nvPr>
            <p:ph type="title"/>
          </p:nvPr>
        </p:nvSpPr>
        <p:spPr/>
        <p:txBody>
          <a:bodyPr>
            <a:normAutofit/>
          </a:bodyPr>
          <a:lstStyle/>
          <a:p>
            <a:r>
              <a:rPr lang="en-GB" dirty="0"/>
              <a:t>University resources for data management</a:t>
            </a:r>
          </a:p>
        </p:txBody>
      </p:sp>
      <p:sp>
        <p:nvSpPr>
          <p:cNvPr id="3" name="Content Placeholder 2">
            <a:extLst>
              <a:ext uri="{FF2B5EF4-FFF2-40B4-BE49-F238E27FC236}">
                <a16:creationId xmlns:a16="http://schemas.microsoft.com/office/drawing/2014/main" id="{B067C6F7-AA50-4FE9-84EA-78EEE6F521F9}"/>
              </a:ext>
            </a:extLst>
          </p:cNvPr>
          <p:cNvSpPr>
            <a:spLocks noGrp="1"/>
          </p:cNvSpPr>
          <p:nvPr>
            <p:ph idx="1"/>
          </p:nvPr>
        </p:nvSpPr>
        <p:spPr/>
        <p:txBody>
          <a:bodyPr>
            <a:normAutofit/>
          </a:bodyPr>
          <a:lstStyle/>
          <a:p>
            <a:pPr marL="0" indent="0">
              <a:buNone/>
            </a:pPr>
            <a:r>
              <a:rPr lang="en-US" dirty="0" err="1">
                <a:latin typeface="Arial" panose="020B0604020202020204" pitchFamily="34" charset="0"/>
                <a:cs typeface="Arial" panose="020B0604020202020204" pitchFamily="34" charset="0"/>
              </a:rPr>
              <a:t>UoE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DataShare</a:t>
            </a: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hlinkClick r:id="rId2"/>
              </a:rPr>
              <a:t>https://datashare.is.ed.ac.uk/</a:t>
            </a: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 sharing public datasets (possible embargo period)</a:t>
            </a:r>
          </a:p>
          <a:p>
            <a:r>
              <a:rPr lang="en-US" dirty="0">
                <a:latin typeface="Arial" panose="020B0604020202020204" pitchFamily="34" charset="0"/>
                <a:cs typeface="Arial" panose="020B0604020202020204" pitchFamily="34" charset="0"/>
              </a:rPr>
              <a:t>unlimited, free storage</a:t>
            </a:r>
          </a:p>
          <a:p>
            <a:r>
              <a:rPr lang="en-US" dirty="0">
                <a:latin typeface="Arial" panose="020B0604020202020204" pitchFamily="34" charset="0"/>
                <a:cs typeface="Arial" panose="020B0604020202020204" pitchFamily="34" charset="0"/>
              </a:rPr>
              <a:t>DOI</a:t>
            </a:r>
          </a:p>
          <a:p>
            <a:r>
              <a:rPr lang="en-US" dirty="0">
                <a:latin typeface="Arial" panose="020B0604020202020204" pitchFamily="34" charset="0"/>
                <a:cs typeface="Arial" panose="020B0604020202020204" pitchFamily="34" charset="0"/>
              </a:rPr>
              <a:t>automatically created records in </a:t>
            </a:r>
            <a:r>
              <a:rPr lang="en-US" dirty="0" err="1">
                <a:latin typeface="Arial" panose="020B0604020202020204" pitchFamily="34" charset="0"/>
                <a:cs typeface="Arial" panose="020B0604020202020204" pitchFamily="34" charset="0"/>
              </a:rPr>
              <a:t>UoE</a:t>
            </a:r>
            <a:r>
              <a:rPr lang="en-US" dirty="0">
                <a:latin typeface="Arial" panose="020B0604020202020204" pitchFamily="34" charset="0"/>
                <a:cs typeface="Arial" panose="020B0604020202020204" pitchFamily="34" charset="0"/>
              </a:rPr>
              <a:t> PURE</a:t>
            </a:r>
            <a:endParaRPr lang="en-GB" dirty="0"/>
          </a:p>
        </p:txBody>
      </p:sp>
    </p:spTree>
    <p:extLst>
      <p:ext uri="{BB962C8B-B14F-4D97-AF65-F5344CB8AC3E}">
        <p14:creationId xmlns:p14="http://schemas.microsoft.com/office/powerpoint/2010/main" val="31468229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E32E1-884B-4F45-AB3D-8734D6B645D0}"/>
              </a:ext>
            </a:extLst>
          </p:cNvPr>
          <p:cNvSpPr>
            <a:spLocks noGrp="1"/>
          </p:cNvSpPr>
          <p:nvPr>
            <p:ph type="title"/>
          </p:nvPr>
        </p:nvSpPr>
        <p:spPr/>
        <p:txBody>
          <a:bodyPr>
            <a:normAutofit/>
          </a:bodyPr>
          <a:lstStyle/>
          <a:p>
            <a:r>
              <a:rPr lang="en-GB" dirty="0"/>
              <a:t>University resources for data management</a:t>
            </a:r>
          </a:p>
        </p:txBody>
      </p:sp>
      <p:sp>
        <p:nvSpPr>
          <p:cNvPr id="3" name="Content Placeholder 2">
            <a:extLst>
              <a:ext uri="{FF2B5EF4-FFF2-40B4-BE49-F238E27FC236}">
                <a16:creationId xmlns:a16="http://schemas.microsoft.com/office/drawing/2014/main" id="{B067C6F7-AA50-4FE9-84EA-78EEE6F521F9}"/>
              </a:ext>
            </a:extLst>
          </p:cNvPr>
          <p:cNvSpPr>
            <a:spLocks noGrp="1"/>
          </p:cNvSpPr>
          <p:nvPr>
            <p:ph idx="1"/>
          </p:nvPr>
        </p:nvSpPr>
        <p:spPr>
          <a:xfrm>
            <a:off x="838200" y="1513840"/>
            <a:ext cx="10515600" cy="5132057"/>
          </a:xfrm>
        </p:spPr>
        <p:txBody>
          <a:bodyPr>
            <a:normAutofit/>
          </a:bodyPr>
          <a:lstStyle/>
          <a:p>
            <a:pPr marL="0" indent="0">
              <a:buNone/>
            </a:pPr>
            <a:r>
              <a:rPr lang="en-US" dirty="0" err="1">
                <a:latin typeface="Arial" panose="020B0604020202020204" pitchFamily="34" charset="0"/>
                <a:cs typeface="Arial" panose="020B0604020202020204" pitchFamily="34" charset="0"/>
              </a:rPr>
              <a:t>UoE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DataVault</a:t>
            </a: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hlinkClick r:id="rId2"/>
              </a:rPr>
              <a:t>https://datavault.ed.ac.uk/</a:t>
            </a: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 long term archiving (10 years)</a:t>
            </a:r>
          </a:p>
          <a:p>
            <a:r>
              <a:rPr lang="en-US" dirty="0">
                <a:latin typeface="Arial" panose="020B0604020202020204" pitchFamily="34" charset="0"/>
                <a:cs typeface="Arial" panose="020B0604020202020204" pitchFamily="34" charset="0"/>
              </a:rPr>
              <a:t>DOI and records in PURE</a:t>
            </a:r>
          </a:p>
          <a:p>
            <a:r>
              <a:rPr lang="en-US" dirty="0">
                <a:latin typeface="Arial" panose="020B0604020202020204" pitchFamily="34" charset="0"/>
                <a:cs typeface="Arial" panose="020B0604020202020204" pitchFamily="34" charset="0"/>
              </a:rPr>
              <a:t>can be paid upfront</a:t>
            </a:r>
          </a:p>
          <a:p>
            <a:r>
              <a:rPr lang="en-US" dirty="0">
                <a:latin typeface="Arial" panose="020B0604020202020204" pitchFamily="34" charset="0"/>
                <a:cs typeface="Arial" panose="020B0604020202020204" pitchFamily="34" charset="0"/>
              </a:rPr>
              <a:t>retrieves files from the </a:t>
            </a:r>
            <a:r>
              <a:rPr lang="en-US" dirty="0" err="1">
                <a:latin typeface="Arial" panose="020B0604020202020204" pitchFamily="34" charset="0"/>
                <a:cs typeface="Arial" panose="020B0604020202020204" pitchFamily="34" charset="0"/>
              </a:rPr>
              <a:t>DataStore</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works with files bundles == deposits</a:t>
            </a:r>
          </a:p>
          <a:p>
            <a:endParaRPr lang="en-GB" dirty="0"/>
          </a:p>
        </p:txBody>
      </p:sp>
    </p:spTree>
    <p:extLst>
      <p:ext uri="{BB962C8B-B14F-4D97-AF65-F5344CB8AC3E}">
        <p14:creationId xmlns:p14="http://schemas.microsoft.com/office/powerpoint/2010/main" val="27279606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E32E1-884B-4F45-AB3D-8734D6B645D0}"/>
              </a:ext>
            </a:extLst>
          </p:cNvPr>
          <p:cNvSpPr>
            <a:spLocks noGrp="1"/>
          </p:cNvSpPr>
          <p:nvPr>
            <p:ph type="title"/>
          </p:nvPr>
        </p:nvSpPr>
        <p:spPr/>
        <p:txBody>
          <a:bodyPr>
            <a:normAutofit/>
          </a:bodyPr>
          <a:lstStyle/>
          <a:p>
            <a:r>
              <a:rPr lang="en-GB" dirty="0"/>
              <a:t>University resources for data management</a:t>
            </a:r>
          </a:p>
        </p:txBody>
      </p:sp>
      <p:sp>
        <p:nvSpPr>
          <p:cNvPr id="3" name="Content Placeholder 2">
            <a:extLst>
              <a:ext uri="{FF2B5EF4-FFF2-40B4-BE49-F238E27FC236}">
                <a16:creationId xmlns:a16="http://schemas.microsoft.com/office/drawing/2014/main" id="{B067C6F7-AA50-4FE9-84EA-78EEE6F521F9}"/>
              </a:ext>
            </a:extLst>
          </p:cNvPr>
          <p:cNvSpPr>
            <a:spLocks noGrp="1"/>
          </p:cNvSpPr>
          <p:nvPr>
            <p:ph idx="1"/>
          </p:nvPr>
        </p:nvSpPr>
        <p:spPr/>
        <p:txBody>
          <a:bodyPr>
            <a:normAutofit/>
          </a:bodyPr>
          <a:lstStyle/>
          <a:p>
            <a:pPr marL="0" indent="0">
              <a:buNone/>
            </a:pPr>
            <a:r>
              <a:rPr lang="en-US" dirty="0" err="1">
                <a:latin typeface="Arial" panose="020B0604020202020204" pitchFamily="34" charset="0"/>
                <a:cs typeface="Arial" panose="020B0604020202020204" pitchFamily="34" charset="0"/>
              </a:rPr>
              <a:t>UoE</a:t>
            </a:r>
            <a:r>
              <a:rPr lang="en-US" dirty="0">
                <a:latin typeface="Arial" panose="020B0604020202020204" pitchFamily="34" charset="0"/>
                <a:cs typeface="Arial" panose="020B0604020202020204" pitchFamily="34" charset="0"/>
              </a:rPr>
              <a:t> Git</a:t>
            </a: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hlinkClick r:id="rId2"/>
              </a:rPr>
              <a:t>https://git.ecdf.ed.ac.uk/</a:t>
            </a: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Version control system (e.g. for source codes)</a:t>
            </a:r>
          </a:p>
          <a:p>
            <a:r>
              <a:rPr lang="en-US" dirty="0">
                <a:latin typeface="Arial" panose="020B0604020202020204" pitchFamily="34" charset="0"/>
                <a:cs typeface="Arial" panose="020B0604020202020204" pitchFamily="34" charset="0"/>
              </a:rPr>
              <a:t>Free, private, collaborative repositories</a:t>
            </a:r>
          </a:p>
          <a:p>
            <a:endParaRPr lang="en-GB" dirty="0"/>
          </a:p>
        </p:txBody>
      </p:sp>
    </p:spTree>
    <p:extLst>
      <p:ext uri="{BB962C8B-B14F-4D97-AF65-F5344CB8AC3E}">
        <p14:creationId xmlns:p14="http://schemas.microsoft.com/office/powerpoint/2010/main" val="23933355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E32E1-884B-4F45-AB3D-8734D6B645D0}"/>
              </a:ext>
            </a:extLst>
          </p:cNvPr>
          <p:cNvSpPr>
            <a:spLocks noGrp="1"/>
          </p:cNvSpPr>
          <p:nvPr>
            <p:ph type="title"/>
          </p:nvPr>
        </p:nvSpPr>
        <p:spPr/>
        <p:txBody>
          <a:bodyPr>
            <a:normAutofit/>
          </a:bodyPr>
          <a:lstStyle/>
          <a:p>
            <a:r>
              <a:rPr lang="en-GB" dirty="0"/>
              <a:t>University resources for data management</a:t>
            </a:r>
          </a:p>
        </p:txBody>
      </p:sp>
      <p:sp>
        <p:nvSpPr>
          <p:cNvPr id="3" name="Content Placeholder 2">
            <a:extLst>
              <a:ext uri="{FF2B5EF4-FFF2-40B4-BE49-F238E27FC236}">
                <a16:creationId xmlns:a16="http://schemas.microsoft.com/office/drawing/2014/main" id="{B067C6F7-AA50-4FE9-84EA-78EEE6F521F9}"/>
              </a:ext>
            </a:extLst>
          </p:cNvPr>
          <p:cNvSpPr>
            <a:spLocks noGrp="1"/>
          </p:cNvSpPr>
          <p:nvPr>
            <p:ph idx="1"/>
          </p:nvPr>
        </p:nvSpPr>
        <p:spPr/>
        <p:txBody>
          <a:bodyPr>
            <a:normAutofit/>
          </a:bodyPr>
          <a:lstStyle/>
          <a:p>
            <a:pPr marL="0" indent="0">
              <a:buNone/>
            </a:pPr>
            <a:r>
              <a:rPr lang="en-US" dirty="0">
                <a:latin typeface="Arial" panose="020B0604020202020204" pitchFamily="34" charset="0"/>
                <a:cs typeface="Arial" panose="020B0604020202020204" pitchFamily="34" charset="0"/>
              </a:rPr>
              <a:t>Protocols.io</a:t>
            </a: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hlinkClick r:id="rId2"/>
              </a:rPr>
              <a:t>https://www.protocols.io/institutions/uoe</a:t>
            </a: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 sharing and working on SOPs</a:t>
            </a:r>
          </a:p>
          <a:p>
            <a:r>
              <a:rPr lang="en-US" dirty="0">
                <a:latin typeface="Arial" panose="020B0604020202020204" pitchFamily="34" charset="0"/>
                <a:cs typeface="Arial" panose="020B0604020202020204" pitchFamily="34" charset="0"/>
              </a:rPr>
              <a:t>Machine readable protocols</a:t>
            </a:r>
          </a:p>
          <a:p>
            <a:endParaRPr lang="en-GB" dirty="0"/>
          </a:p>
        </p:txBody>
      </p:sp>
    </p:spTree>
    <p:extLst>
      <p:ext uri="{BB962C8B-B14F-4D97-AF65-F5344CB8AC3E}">
        <p14:creationId xmlns:p14="http://schemas.microsoft.com/office/powerpoint/2010/main" val="3355501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BA876-9561-462B-89F2-FFD0BB8C58F1}"/>
              </a:ext>
            </a:extLst>
          </p:cNvPr>
          <p:cNvSpPr>
            <a:spLocks noGrp="1"/>
          </p:cNvSpPr>
          <p:nvPr>
            <p:ph type="title"/>
          </p:nvPr>
        </p:nvSpPr>
        <p:spPr/>
        <p:txBody>
          <a:bodyPr/>
          <a:lstStyle/>
          <a:p>
            <a:r>
              <a:rPr lang="en-GB" dirty="0"/>
              <a:t>Open Science</a:t>
            </a:r>
          </a:p>
        </p:txBody>
      </p:sp>
      <p:pic>
        <p:nvPicPr>
          <p:cNvPr id="7" name="Picture 6">
            <a:extLst>
              <a:ext uri="{FF2B5EF4-FFF2-40B4-BE49-F238E27FC236}">
                <a16:creationId xmlns:a16="http://schemas.microsoft.com/office/drawing/2014/main" id="{4BE59DD7-8111-4360-8E11-D0D1857E0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2557" y="1303976"/>
            <a:ext cx="8986886" cy="5192730"/>
          </a:xfrm>
          <a:prstGeom prst="rect">
            <a:avLst/>
          </a:prstGeom>
        </p:spPr>
      </p:pic>
    </p:spTree>
    <p:extLst>
      <p:ext uri="{BB962C8B-B14F-4D97-AF65-F5344CB8AC3E}">
        <p14:creationId xmlns:p14="http://schemas.microsoft.com/office/powerpoint/2010/main" val="37009766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E32E1-884B-4F45-AB3D-8734D6B645D0}"/>
              </a:ext>
            </a:extLst>
          </p:cNvPr>
          <p:cNvSpPr>
            <a:spLocks noGrp="1"/>
          </p:cNvSpPr>
          <p:nvPr>
            <p:ph type="title"/>
          </p:nvPr>
        </p:nvSpPr>
        <p:spPr/>
        <p:txBody>
          <a:bodyPr>
            <a:normAutofit/>
          </a:bodyPr>
          <a:lstStyle/>
          <a:p>
            <a:r>
              <a:rPr lang="en-GB" dirty="0"/>
              <a:t>University resources for data management</a:t>
            </a:r>
          </a:p>
        </p:txBody>
      </p:sp>
      <p:sp>
        <p:nvSpPr>
          <p:cNvPr id="3" name="Content Placeholder 2">
            <a:extLst>
              <a:ext uri="{FF2B5EF4-FFF2-40B4-BE49-F238E27FC236}">
                <a16:creationId xmlns:a16="http://schemas.microsoft.com/office/drawing/2014/main" id="{B067C6F7-AA50-4FE9-84EA-78EEE6F521F9}"/>
              </a:ext>
            </a:extLst>
          </p:cNvPr>
          <p:cNvSpPr>
            <a:spLocks noGrp="1"/>
          </p:cNvSpPr>
          <p:nvPr>
            <p:ph idx="1"/>
          </p:nvPr>
        </p:nvSpPr>
        <p:spPr/>
        <p:txBody>
          <a:bodyPr>
            <a:normAutofit/>
          </a:bodyPr>
          <a:lstStyle/>
          <a:p>
            <a:pPr marL="0" indent="0">
              <a:buNone/>
            </a:pPr>
            <a:r>
              <a:rPr lang="en-US" dirty="0">
                <a:latin typeface="Arial" panose="020B0604020202020204" pitchFamily="34" charset="0"/>
                <a:cs typeface="Arial" panose="020B0604020202020204" pitchFamily="34" charset="0"/>
              </a:rPr>
              <a:t>Public OMERO</a:t>
            </a: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hlinkClick r:id="rId2"/>
              </a:rPr>
              <a:t>https://publicomero.bio.ed.ac.uk</a:t>
            </a: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 public sharing of microscopy images</a:t>
            </a:r>
          </a:p>
          <a:p>
            <a:r>
              <a:rPr lang="en-US" dirty="0">
                <a:latin typeface="Arial" panose="020B0604020202020204" pitchFamily="34" charset="0"/>
                <a:cs typeface="Arial" panose="020B0604020202020204" pitchFamily="34" charset="0"/>
              </a:rPr>
              <a:t>Specialized resource that “understands” microscopy images</a:t>
            </a:r>
          </a:p>
          <a:p>
            <a:endParaRPr lang="en-GB" dirty="0"/>
          </a:p>
        </p:txBody>
      </p:sp>
    </p:spTree>
    <p:extLst>
      <p:ext uri="{BB962C8B-B14F-4D97-AF65-F5344CB8AC3E}">
        <p14:creationId xmlns:p14="http://schemas.microsoft.com/office/powerpoint/2010/main" val="10188843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E32E1-884B-4F45-AB3D-8734D6B645D0}"/>
              </a:ext>
            </a:extLst>
          </p:cNvPr>
          <p:cNvSpPr>
            <a:spLocks noGrp="1"/>
          </p:cNvSpPr>
          <p:nvPr>
            <p:ph type="title"/>
          </p:nvPr>
        </p:nvSpPr>
        <p:spPr/>
        <p:txBody>
          <a:bodyPr>
            <a:normAutofit/>
          </a:bodyPr>
          <a:lstStyle/>
          <a:p>
            <a:r>
              <a:rPr lang="en-GB" dirty="0"/>
              <a:t>Public resources for data management</a:t>
            </a:r>
          </a:p>
        </p:txBody>
      </p:sp>
      <p:pic>
        <p:nvPicPr>
          <p:cNvPr id="6" name="Google Shape;118;p20">
            <a:extLst>
              <a:ext uri="{FF2B5EF4-FFF2-40B4-BE49-F238E27FC236}">
                <a16:creationId xmlns:a16="http://schemas.microsoft.com/office/drawing/2014/main" id="{23F47C96-DFEB-45EE-83B2-54E1E5E2128D}"/>
              </a:ext>
            </a:extLst>
          </p:cNvPr>
          <p:cNvPicPr preferRelativeResize="0"/>
          <p:nvPr/>
        </p:nvPicPr>
        <p:blipFill>
          <a:blip r:embed="rId2">
            <a:alphaModFix/>
          </a:blip>
          <a:stretch>
            <a:fillRect/>
          </a:stretch>
        </p:blipFill>
        <p:spPr>
          <a:xfrm>
            <a:off x="1414523" y="1246270"/>
            <a:ext cx="9517637" cy="5475205"/>
          </a:xfrm>
          <a:prstGeom prst="rect">
            <a:avLst/>
          </a:prstGeom>
          <a:noFill/>
          <a:ln>
            <a:noFill/>
          </a:ln>
        </p:spPr>
      </p:pic>
    </p:spTree>
    <p:extLst>
      <p:ext uri="{BB962C8B-B14F-4D97-AF65-F5344CB8AC3E}">
        <p14:creationId xmlns:p14="http://schemas.microsoft.com/office/powerpoint/2010/main" val="42710445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E32E1-884B-4F45-AB3D-8734D6B645D0}"/>
              </a:ext>
            </a:extLst>
          </p:cNvPr>
          <p:cNvSpPr>
            <a:spLocks noGrp="1"/>
          </p:cNvSpPr>
          <p:nvPr>
            <p:ph type="title"/>
          </p:nvPr>
        </p:nvSpPr>
        <p:spPr/>
        <p:txBody>
          <a:bodyPr>
            <a:normAutofit/>
          </a:bodyPr>
          <a:lstStyle/>
          <a:p>
            <a:r>
              <a:rPr lang="en-GB" dirty="0"/>
              <a:t>Public resources for data management</a:t>
            </a:r>
          </a:p>
        </p:txBody>
      </p:sp>
      <p:pic>
        <p:nvPicPr>
          <p:cNvPr id="6" name="Google Shape;118;p20">
            <a:extLst>
              <a:ext uri="{FF2B5EF4-FFF2-40B4-BE49-F238E27FC236}">
                <a16:creationId xmlns:a16="http://schemas.microsoft.com/office/drawing/2014/main" id="{23F47C96-DFEB-45EE-83B2-54E1E5E2128D}"/>
              </a:ext>
            </a:extLst>
          </p:cNvPr>
          <p:cNvPicPr preferRelativeResize="0"/>
          <p:nvPr/>
        </p:nvPicPr>
        <p:blipFill>
          <a:blip r:embed="rId2">
            <a:alphaModFix/>
          </a:blip>
          <a:stretch>
            <a:fillRect/>
          </a:stretch>
        </p:blipFill>
        <p:spPr>
          <a:xfrm>
            <a:off x="1414523" y="1246270"/>
            <a:ext cx="9517637" cy="5475205"/>
          </a:xfrm>
          <a:prstGeom prst="rect">
            <a:avLst/>
          </a:prstGeom>
          <a:noFill/>
          <a:ln>
            <a:noFill/>
          </a:ln>
        </p:spPr>
      </p:pic>
      <p:sp>
        <p:nvSpPr>
          <p:cNvPr id="4" name="Content Placeholder 2">
            <a:extLst>
              <a:ext uri="{FF2B5EF4-FFF2-40B4-BE49-F238E27FC236}">
                <a16:creationId xmlns:a16="http://schemas.microsoft.com/office/drawing/2014/main" id="{44D66DDB-AFBF-4862-9858-941021784E1C}"/>
              </a:ext>
            </a:extLst>
          </p:cNvPr>
          <p:cNvSpPr>
            <a:spLocks noGrp="1"/>
          </p:cNvSpPr>
          <p:nvPr>
            <p:ph idx="1"/>
          </p:nvPr>
        </p:nvSpPr>
        <p:spPr>
          <a:xfrm>
            <a:off x="838200" y="2451046"/>
            <a:ext cx="10515600" cy="2563550"/>
          </a:xfrm>
          <a:solidFill>
            <a:srgbClr val="FFFFFF">
              <a:alpha val="84000"/>
            </a:srgbClr>
          </a:solidFill>
          <a:ln w="28575">
            <a:solidFill>
              <a:srgbClr val="C00000"/>
            </a:solidFill>
            <a:prstDash val="sysDash"/>
          </a:ln>
        </p:spPr>
        <p:txBody>
          <a:bodyPr>
            <a:normAutofit/>
          </a:bodyPr>
          <a:lstStyle/>
          <a:p>
            <a:pPr marL="0" indent="0">
              <a:buNone/>
            </a:pPr>
            <a:endParaRPr lang="en-US" dirty="0">
              <a:latin typeface="Arial" panose="020B0604020202020204" pitchFamily="34" charset="0"/>
              <a:cs typeface="Arial" panose="020B0604020202020204" pitchFamily="34" charset="0"/>
            </a:endParaRPr>
          </a:p>
          <a:p>
            <a:pPr marL="0" indent="0" algn="ctr">
              <a:buNone/>
            </a:pPr>
            <a:r>
              <a:rPr lang="en-US" dirty="0">
                <a:latin typeface="Arial" panose="020B0604020202020204" pitchFamily="34" charset="0"/>
                <a:cs typeface="Arial" panose="020B0604020202020204" pitchFamily="34" charset="0"/>
              </a:rPr>
              <a:t>Check our wiki for a list of public repositories</a:t>
            </a:r>
          </a:p>
          <a:p>
            <a:pPr marL="0" indent="0">
              <a:buNone/>
            </a:pPr>
            <a:endParaRPr lang="en-US" dirty="0">
              <a:latin typeface="Arial" panose="020B0604020202020204" pitchFamily="34" charset="0"/>
              <a:cs typeface="Arial" panose="020B0604020202020204" pitchFamily="34" charset="0"/>
            </a:endParaRPr>
          </a:p>
          <a:p>
            <a:pPr marL="0" indent="0" algn="ctr">
              <a:buNone/>
            </a:pPr>
            <a:r>
              <a:rPr lang="en-US" sz="2400" dirty="0">
                <a:latin typeface="Arial" panose="020B0604020202020204" pitchFamily="34" charset="0"/>
                <a:cs typeface="Arial" panose="020B0604020202020204" pitchFamily="34" charset="0"/>
                <a:hlinkClick r:id="rId3"/>
              </a:rPr>
              <a:t>https://www.wiki.ed.ac.uk/display/RDMS/Suggested+data+repositories</a:t>
            </a:r>
            <a:endParaRPr lang="en-US" sz="2400"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endParaRPr lang="en-GB" dirty="0"/>
          </a:p>
        </p:txBody>
      </p:sp>
    </p:spTree>
    <p:extLst>
      <p:ext uri="{BB962C8B-B14F-4D97-AF65-F5344CB8AC3E}">
        <p14:creationId xmlns:p14="http://schemas.microsoft.com/office/powerpoint/2010/main" val="18141300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E32E1-884B-4F45-AB3D-8734D6B645D0}"/>
              </a:ext>
            </a:extLst>
          </p:cNvPr>
          <p:cNvSpPr>
            <a:spLocks noGrp="1"/>
          </p:cNvSpPr>
          <p:nvPr>
            <p:ph type="title"/>
          </p:nvPr>
        </p:nvSpPr>
        <p:spPr/>
        <p:txBody>
          <a:bodyPr/>
          <a:lstStyle/>
          <a:p>
            <a:r>
              <a:rPr lang="en-GB" dirty="0"/>
              <a:t>Where to find help</a:t>
            </a:r>
          </a:p>
        </p:txBody>
      </p:sp>
      <p:sp>
        <p:nvSpPr>
          <p:cNvPr id="3" name="Content Placeholder 2">
            <a:extLst>
              <a:ext uri="{FF2B5EF4-FFF2-40B4-BE49-F238E27FC236}">
                <a16:creationId xmlns:a16="http://schemas.microsoft.com/office/drawing/2014/main" id="{B067C6F7-AA50-4FE9-84EA-78EEE6F521F9}"/>
              </a:ext>
            </a:extLst>
          </p:cNvPr>
          <p:cNvSpPr>
            <a:spLocks noGrp="1"/>
          </p:cNvSpPr>
          <p:nvPr>
            <p:ph idx="1"/>
          </p:nvPr>
        </p:nvSpPr>
        <p:spPr/>
        <p:txBody>
          <a:bodyPr>
            <a:normAutofit/>
          </a:bodyPr>
          <a:lstStyle/>
          <a:p>
            <a:pPr marL="0" indent="0">
              <a:buNone/>
            </a:pPr>
            <a:r>
              <a:rPr lang="en-US" i="1" dirty="0">
                <a:latin typeface="Arial"/>
                <a:cs typeface="Arial"/>
                <a:hlinkClick r:id="rId2">
                  <a:extLst>
                    <a:ext uri="{A12FA001-AC4F-418D-AE19-62706E023703}">
                      <ahyp:hlinkClr xmlns:ahyp="http://schemas.microsoft.com/office/drawing/2018/hyperlinkcolor" val="tx"/>
                    </a:ext>
                  </a:extLst>
                </a:hlinkClick>
              </a:rPr>
              <a:t>https://www.ed.ac.uk/information-services/research-support/research-data-service</a:t>
            </a:r>
            <a:endParaRPr lang="en-US" i="1" dirty="0">
              <a:latin typeface="Arial"/>
              <a:cs typeface="Arial"/>
            </a:endParaRPr>
          </a:p>
          <a:p>
            <a:pPr marL="0" indent="0">
              <a:buNone/>
            </a:pPr>
            <a:endParaRPr lang="en-US" b="1" i="1" dirty="0">
              <a:latin typeface="Arial"/>
              <a:cs typeface="Arial"/>
            </a:endParaRPr>
          </a:p>
          <a:p>
            <a:pPr marL="0" indent="0">
              <a:buNone/>
            </a:pPr>
            <a:r>
              <a:rPr lang="en-US" b="1" i="1" dirty="0">
                <a:latin typeface="Arial"/>
                <a:cs typeface="Arial"/>
              </a:rPr>
              <a:t>Research Data Management Service Coordinator</a:t>
            </a:r>
          </a:p>
          <a:p>
            <a:pPr marL="0" indent="0">
              <a:buNone/>
            </a:pPr>
            <a:r>
              <a:rPr lang="en-US" dirty="0">
                <a:latin typeface="Arial"/>
                <a:cs typeface="Arial"/>
              </a:rPr>
              <a:t>Kerry Miller (</a:t>
            </a:r>
            <a:r>
              <a:rPr lang="en-US" dirty="0">
                <a:latin typeface="Arial"/>
                <a:cs typeface="Arial"/>
                <a:hlinkClick r:id="rId3">
                  <a:extLst>
                    <a:ext uri="{A12FA001-AC4F-418D-AE19-62706E023703}">
                      <ahyp:hlinkClr xmlns:ahyp="http://schemas.microsoft.com/office/drawing/2018/hyperlinkcolor" val="tx"/>
                    </a:ext>
                  </a:extLst>
                </a:hlinkClick>
              </a:rPr>
              <a:t>Kerry.Miller@ed.ac.uk</a:t>
            </a:r>
            <a:r>
              <a:rPr lang="en-US" dirty="0">
                <a:latin typeface="Arial"/>
                <a:cs typeface="Arial"/>
              </a:rPr>
              <a:t>)</a:t>
            </a:r>
          </a:p>
          <a:p>
            <a:pPr marL="0" indent="0">
              <a:buNone/>
            </a:pPr>
            <a:endParaRPr lang="en-US" b="1" i="1" dirty="0">
              <a:latin typeface="Arial"/>
              <a:cs typeface="Arial"/>
            </a:endParaRPr>
          </a:p>
          <a:p>
            <a:pPr marL="0" indent="0">
              <a:buNone/>
            </a:pPr>
            <a:r>
              <a:rPr lang="en-US" b="1" i="1" dirty="0" err="1">
                <a:latin typeface="Arial"/>
                <a:cs typeface="Arial"/>
              </a:rPr>
              <a:t>BioRDM</a:t>
            </a:r>
            <a:r>
              <a:rPr lang="en-US" b="1" i="1" dirty="0">
                <a:latin typeface="Arial"/>
                <a:cs typeface="Arial"/>
              </a:rPr>
              <a:t> team</a:t>
            </a:r>
          </a:p>
          <a:p>
            <a:pPr marL="0" indent="0">
              <a:buNone/>
            </a:pPr>
            <a:r>
              <a:rPr lang="en-US" dirty="0">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bio_rdm@ed.ac.uk</a:t>
            </a: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endParaRPr lang="en-GB" dirty="0"/>
          </a:p>
        </p:txBody>
      </p:sp>
    </p:spTree>
    <p:extLst>
      <p:ext uri="{BB962C8B-B14F-4D97-AF65-F5344CB8AC3E}">
        <p14:creationId xmlns:p14="http://schemas.microsoft.com/office/powerpoint/2010/main" val="13225893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E32E1-884B-4F45-AB3D-8734D6B645D0}"/>
              </a:ext>
            </a:extLst>
          </p:cNvPr>
          <p:cNvSpPr>
            <a:spLocks noGrp="1"/>
          </p:cNvSpPr>
          <p:nvPr>
            <p:ph type="title"/>
          </p:nvPr>
        </p:nvSpPr>
        <p:spPr/>
        <p:txBody>
          <a:bodyPr/>
          <a:lstStyle/>
          <a:p>
            <a:r>
              <a:rPr lang="en-GB" dirty="0"/>
              <a:t>Credits</a:t>
            </a:r>
          </a:p>
        </p:txBody>
      </p:sp>
      <p:sp>
        <p:nvSpPr>
          <p:cNvPr id="3" name="Content Placeholder 2">
            <a:extLst>
              <a:ext uri="{FF2B5EF4-FFF2-40B4-BE49-F238E27FC236}">
                <a16:creationId xmlns:a16="http://schemas.microsoft.com/office/drawing/2014/main" id="{B067C6F7-AA50-4FE9-84EA-78EEE6F521F9}"/>
              </a:ext>
            </a:extLst>
          </p:cNvPr>
          <p:cNvSpPr>
            <a:spLocks noGrp="1"/>
          </p:cNvSpPr>
          <p:nvPr>
            <p:ph idx="1"/>
          </p:nvPr>
        </p:nvSpPr>
        <p:spPr/>
        <p:txBody>
          <a:bodyPr/>
          <a:lstStyle/>
          <a:p>
            <a:r>
              <a:rPr lang="en-GB" dirty="0"/>
              <a:t>To be added</a:t>
            </a:r>
          </a:p>
        </p:txBody>
      </p:sp>
    </p:spTree>
    <p:extLst>
      <p:ext uri="{BB962C8B-B14F-4D97-AF65-F5344CB8AC3E}">
        <p14:creationId xmlns:p14="http://schemas.microsoft.com/office/powerpoint/2010/main" val="3008727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BA876-9561-462B-89F2-FFD0BB8C58F1}"/>
              </a:ext>
            </a:extLst>
          </p:cNvPr>
          <p:cNvSpPr>
            <a:spLocks noGrp="1"/>
          </p:cNvSpPr>
          <p:nvPr>
            <p:ph type="title"/>
          </p:nvPr>
        </p:nvSpPr>
        <p:spPr/>
        <p:txBody>
          <a:bodyPr/>
          <a:lstStyle/>
          <a:p>
            <a:r>
              <a:rPr lang="en-GB" dirty="0"/>
              <a:t>Open Science Motivation: Money</a:t>
            </a:r>
          </a:p>
        </p:txBody>
      </p:sp>
      <p:sp>
        <p:nvSpPr>
          <p:cNvPr id="3" name="Content Placeholder 2">
            <a:extLst>
              <a:ext uri="{FF2B5EF4-FFF2-40B4-BE49-F238E27FC236}">
                <a16:creationId xmlns:a16="http://schemas.microsoft.com/office/drawing/2014/main" id="{32BDDAC9-35A8-4328-B5EA-8844C448EBC3}"/>
              </a:ext>
            </a:extLst>
          </p:cNvPr>
          <p:cNvSpPr>
            <a:spLocks noGrp="1"/>
          </p:cNvSpPr>
          <p:nvPr>
            <p:ph idx="1"/>
          </p:nvPr>
        </p:nvSpPr>
        <p:spPr/>
        <p:txBody>
          <a:bodyPr>
            <a:normAutofit/>
          </a:bodyPr>
          <a:lstStyle/>
          <a:p>
            <a:pPr marL="0" indent="0">
              <a:buNone/>
            </a:pPr>
            <a:r>
              <a:rPr lang="en-GB" dirty="0"/>
              <a:t>Scientific knowledge is a product of social collaboration and its ownership belongs to the community. </a:t>
            </a:r>
          </a:p>
          <a:p>
            <a:pPr marL="0" indent="0">
              <a:buNone/>
            </a:pPr>
            <a:endParaRPr lang="en-GB" dirty="0"/>
          </a:p>
          <a:p>
            <a:pPr marL="0" indent="0">
              <a:buNone/>
            </a:pPr>
            <a:r>
              <a:rPr lang="en-GB" dirty="0"/>
              <a:t>From an economic point of view, scientific outputs generated by public research are a public good that everyone should be able to use at no cost.</a:t>
            </a:r>
          </a:p>
          <a:p>
            <a:pPr marL="0" indent="0">
              <a:buNone/>
            </a:pPr>
            <a:endParaRPr lang="en-GB" dirty="0"/>
          </a:p>
          <a:p>
            <a:pPr marL="0" indent="0">
              <a:buNone/>
            </a:pPr>
            <a:r>
              <a:rPr lang="en-GB" dirty="0"/>
              <a:t>€10.2bn lost every year cause of not accessible data</a:t>
            </a:r>
            <a:br>
              <a:rPr lang="en-GB" dirty="0"/>
            </a:br>
            <a:r>
              <a:rPr lang="en-GB" dirty="0"/>
              <a:t>(plus addition 16 bn if accounting for re-use and research quality)</a:t>
            </a:r>
          </a:p>
        </p:txBody>
      </p:sp>
    </p:spTree>
    <p:extLst>
      <p:ext uri="{BB962C8B-B14F-4D97-AF65-F5344CB8AC3E}">
        <p14:creationId xmlns:p14="http://schemas.microsoft.com/office/powerpoint/2010/main" val="3400150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BA876-9561-462B-89F2-FFD0BB8C58F1}"/>
              </a:ext>
            </a:extLst>
          </p:cNvPr>
          <p:cNvSpPr>
            <a:spLocks noGrp="1"/>
          </p:cNvSpPr>
          <p:nvPr>
            <p:ph type="title"/>
          </p:nvPr>
        </p:nvSpPr>
        <p:spPr/>
        <p:txBody>
          <a:bodyPr>
            <a:normAutofit/>
          </a:bodyPr>
          <a:lstStyle/>
          <a:p>
            <a:r>
              <a:rPr lang="en-GB" dirty="0"/>
              <a:t>Open Science Motivation: Reproducibility</a:t>
            </a:r>
          </a:p>
        </p:txBody>
      </p:sp>
      <p:pic>
        <p:nvPicPr>
          <p:cNvPr id="4" name="Content Placeholder 7">
            <a:extLst>
              <a:ext uri="{FF2B5EF4-FFF2-40B4-BE49-F238E27FC236}">
                <a16:creationId xmlns:a16="http://schemas.microsoft.com/office/drawing/2014/main" id="{1666C147-EA07-461F-847B-F0FAE21AFF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4307" y="1463948"/>
            <a:ext cx="3526094" cy="4636812"/>
          </a:xfrm>
        </p:spPr>
      </p:pic>
      <p:pic>
        <p:nvPicPr>
          <p:cNvPr id="6" name="Picture 3">
            <a:extLst>
              <a:ext uri="{FF2B5EF4-FFF2-40B4-BE49-F238E27FC236}">
                <a16:creationId xmlns:a16="http://schemas.microsoft.com/office/drawing/2014/main" id="{4D04BB83-AA0C-42FF-8760-2B93CF728C9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45009" y="1463948"/>
            <a:ext cx="3291158" cy="4715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63059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BA876-9561-462B-89F2-FFD0BB8C58F1}"/>
              </a:ext>
            </a:extLst>
          </p:cNvPr>
          <p:cNvSpPr>
            <a:spLocks noGrp="1"/>
          </p:cNvSpPr>
          <p:nvPr>
            <p:ph type="title"/>
          </p:nvPr>
        </p:nvSpPr>
        <p:spPr/>
        <p:txBody>
          <a:bodyPr>
            <a:normAutofit/>
          </a:bodyPr>
          <a:lstStyle/>
          <a:p>
            <a:r>
              <a:rPr lang="en-GB" dirty="0"/>
              <a:t>Open Science Motivation: Reproducibility</a:t>
            </a:r>
          </a:p>
        </p:txBody>
      </p:sp>
      <p:pic>
        <p:nvPicPr>
          <p:cNvPr id="4" name="Content Placeholder 7">
            <a:extLst>
              <a:ext uri="{FF2B5EF4-FFF2-40B4-BE49-F238E27FC236}">
                <a16:creationId xmlns:a16="http://schemas.microsoft.com/office/drawing/2014/main" id="{1666C147-EA07-461F-847B-F0FAE21AFF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4307" y="1463948"/>
            <a:ext cx="3526094" cy="4636812"/>
          </a:xfrm>
        </p:spPr>
      </p:pic>
      <p:pic>
        <p:nvPicPr>
          <p:cNvPr id="6" name="Picture 3">
            <a:extLst>
              <a:ext uri="{FF2B5EF4-FFF2-40B4-BE49-F238E27FC236}">
                <a16:creationId xmlns:a16="http://schemas.microsoft.com/office/drawing/2014/main" id="{4D04BB83-AA0C-42FF-8760-2B93CF728C9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45009" y="1463948"/>
            <a:ext cx="3291158" cy="4715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a:extLst>
              <a:ext uri="{FF2B5EF4-FFF2-40B4-BE49-F238E27FC236}">
                <a16:creationId xmlns:a16="http://schemas.microsoft.com/office/drawing/2014/main" id="{8F61B83E-1508-4477-8E77-A404CD82195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140" t="13964" r="9819" b="48803"/>
          <a:stretch/>
        </p:blipFill>
        <p:spPr bwMode="auto">
          <a:xfrm>
            <a:off x="197784" y="4073845"/>
            <a:ext cx="6450603" cy="18297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11">
            <a:extLst>
              <a:ext uri="{FF2B5EF4-FFF2-40B4-BE49-F238E27FC236}">
                <a16:creationId xmlns:a16="http://schemas.microsoft.com/office/drawing/2014/main" id="{AE85BCC4-4BCD-4964-901A-2B1C452B3A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194" y="1988970"/>
            <a:ext cx="6808787" cy="109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9" name="Picture 12">
            <a:extLst>
              <a:ext uri="{FF2B5EF4-FFF2-40B4-BE49-F238E27FC236}">
                <a16:creationId xmlns:a16="http://schemas.microsoft.com/office/drawing/2014/main" id="{5052D723-B5D9-424A-84E9-7EC25E5C53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2555" y="1938011"/>
            <a:ext cx="5472112"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 name="Picture 13">
            <a:extLst>
              <a:ext uri="{FF2B5EF4-FFF2-40B4-BE49-F238E27FC236}">
                <a16:creationId xmlns:a16="http://schemas.microsoft.com/office/drawing/2014/main" id="{AE610507-E5C1-487B-8931-DDAB6881E8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24500" y="4363764"/>
            <a:ext cx="3856037" cy="103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632063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BA876-9561-462B-89F2-FFD0BB8C58F1}"/>
              </a:ext>
            </a:extLst>
          </p:cNvPr>
          <p:cNvSpPr>
            <a:spLocks noGrp="1"/>
          </p:cNvSpPr>
          <p:nvPr>
            <p:ph type="title"/>
          </p:nvPr>
        </p:nvSpPr>
        <p:spPr/>
        <p:txBody>
          <a:bodyPr>
            <a:normAutofit/>
          </a:bodyPr>
          <a:lstStyle/>
          <a:p>
            <a:r>
              <a:rPr lang="en-GB" dirty="0"/>
              <a:t>Open Science Motivation: Reproducibility</a:t>
            </a:r>
          </a:p>
        </p:txBody>
      </p:sp>
      <p:pic>
        <p:nvPicPr>
          <p:cNvPr id="13" name="Picture 12" descr="Timeline&#10;&#10;Description automatically generated">
            <a:extLst>
              <a:ext uri="{FF2B5EF4-FFF2-40B4-BE49-F238E27FC236}">
                <a16:creationId xmlns:a16="http://schemas.microsoft.com/office/drawing/2014/main" id="{9B59FA86-50E1-4ADF-B78D-25DE5C4AAB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470" y="2338705"/>
            <a:ext cx="4762500" cy="2952750"/>
          </a:xfrm>
          <a:prstGeom prst="rect">
            <a:avLst/>
          </a:prstGeom>
        </p:spPr>
      </p:pic>
      <p:pic>
        <p:nvPicPr>
          <p:cNvPr id="14" name="Picture 2">
            <a:extLst>
              <a:ext uri="{FF2B5EF4-FFF2-40B4-BE49-F238E27FC236}">
                <a16:creationId xmlns:a16="http://schemas.microsoft.com/office/drawing/2014/main" id="{585E0530-AF44-4A34-8761-CB3C1A5AD0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2720" y="1528071"/>
            <a:ext cx="4968160" cy="51924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0754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9002A-EBBE-4B56-B574-9677524905F9}"/>
              </a:ext>
            </a:extLst>
          </p:cNvPr>
          <p:cNvSpPr>
            <a:spLocks noGrp="1"/>
          </p:cNvSpPr>
          <p:nvPr>
            <p:ph type="title"/>
          </p:nvPr>
        </p:nvSpPr>
        <p:spPr/>
        <p:txBody>
          <a:bodyPr/>
          <a:lstStyle/>
          <a:p>
            <a:r>
              <a:rPr lang="en-GB" dirty="0"/>
              <a:t>Open Science Life cycle</a:t>
            </a:r>
          </a:p>
        </p:txBody>
      </p:sp>
      <p:pic>
        <p:nvPicPr>
          <p:cNvPr id="5" name="Content Placeholder 4" descr="Diagram&#10;&#10;Description automatically generated">
            <a:extLst>
              <a:ext uri="{FF2B5EF4-FFF2-40B4-BE49-F238E27FC236}">
                <a16:creationId xmlns:a16="http://schemas.microsoft.com/office/drawing/2014/main" id="{ED2DD524-152E-4CEC-ABB4-57DBDA9043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73735" y="1442301"/>
            <a:ext cx="7844530" cy="5117986"/>
          </a:xfrm>
        </p:spPr>
      </p:pic>
    </p:spTree>
    <p:extLst>
      <p:ext uri="{BB962C8B-B14F-4D97-AF65-F5344CB8AC3E}">
        <p14:creationId xmlns:p14="http://schemas.microsoft.com/office/powerpoint/2010/main" val="18136419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1676</TotalTime>
  <Words>1685</Words>
  <Application>Microsoft Office PowerPoint</Application>
  <PresentationFormat>Widescreen</PresentationFormat>
  <Paragraphs>275</Paragraphs>
  <Slides>44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Calibri</vt:lpstr>
      <vt:lpstr>Calibri Light</vt:lpstr>
      <vt:lpstr>Corbel</vt:lpstr>
      <vt:lpstr>Office Theme</vt:lpstr>
      <vt:lpstr>Better research by better sharing</vt:lpstr>
      <vt:lpstr>Open Science</vt:lpstr>
      <vt:lpstr>Open Science</vt:lpstr>
      <vt:lpstr>Open Science</vt:lpstr>
      <vt:lpstr>Open Science Motivation: Money</vt:lpstr>
      <vt:lpstr>Open Science Motivation: Reproducibility</vt:lpstr>
      <vt:lpstr>Open Science Motivation: Reproducibility</vt:lpstr>
      <vt:lpstr>Open Science Motivation: Reproducibility</vt:lpstr>
      <vt:lpstr>Open Science Life cycle</vt:lpstr>
      <vt:lpstr>Not open but FAIR</vt:lpstr>
      <vt:lpstr>Not open but FAIR</vt:lpstr>
      <vt:lpstr>Not open but FAIR</vt:lpstr>
      <vt:lpstr>Why FAIR matters … COVID stories</vt:lpstr>
      <vt:lpstr>Why FAIR matters … COVID stories</vt:lpstr>
      <vt:lpstr>FAIR in practice</vt:lpstr>
      <vt:lpstr>FAIR in practice</vt:lpstr>
      <vt:lpstr>FAIR in practice</vt:lpstr>
      <vt:lpstr>PowerPoint Presentation</vt:lpstr>
      <vt:lpstr>PowerPoint Presentation</vt:lpstr>
      <vt:lpstr>Being FAIR is hard</vt:lpstr>
      <vt:lpstr>Tipping the balance</vt:lpstr>
      <vt:lpstr>Tipping the balance</vt:lpstr>
      <vt:lpstr>Data Management as part of the workflow</vt:lpstr>
      <vt:lpstr>Data Management as part of the workflow</vt:lpstr>
      <vt:lpstr>PowerPoint Presentation</vt:lpstr>
      <vt:lpstr>PowerPoint Presentation</vt:lpstr>
      <vt:lpstr>Data Management as part of the workflow</vt:lpstr>
      <vt:lpstr>What should you do now</vt:lpstr>
      <vt:lpstr>Open Science is a New way of working</vt:lpstr>
      <vt:lpstr>University resources for data management</vt:lpstr>
      <vt:lpstr>University resources for data management</vt:lpstr>
      <vt:lpstr>University resources for data management</vt:lpstr>
      <vt:lpstr>University resources for data management</vt:lpstr>
      <vt:lpstr>University resources for data management</vt:lpstr>
      <vt:lpstr>University resources for data management</vt:lpstr>
      <vt:lpstr>University resources for data management</vt:lpstr>
      <vt:lpstr>University resources for data management</vt:lpstr>
      <vt:lpstr>University resources for data management</vt:lpstr>
      <vt:lpstr>University resources for data management</vt:lpstr>
      <vt:lpstr>University resources for data management</vt:lpstr>
      <vt:lpstr>Public resources for data management</vt:lpstr>
      <vt:lpstr>Public resources for data management</vt:lpstr>
      <vt:lpstr>Where to find help</vt:lpstr>
      <vt:lpstr>Credits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ZIELINSKI Tomasz</dc:creator>
  <cp:lastModifiedBy>ROMANOWSKI Andrew</cp:lastModifiedBy>
  <cp:revision>45</cp:revision>
  <dcterms:created xsi:type="dcterms:W3CDTF">2020-09-24T22:50:22Z</dcterms:created>
  <dcterms:modified xsi:type="dcterms:W3CDTF">2021-04-23T21:04:01Z</dcterms:modified>
</cp:coreProperties>
</file>